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 id="2147483864" r:id="rId2"/>
  </p:sldMasterIdLst>
  <p:notesMasterIdLst>
    <p:notesMasterId r:id="rId52"/>
  </p:notesMasterIdLst>
  <p:sldIdLst>
    <p:sldId id="256" r:id="rId3"/>
    <p:sldId id="257" r:id="rId4"/>
    <p:sldId id="258" r:id="rId5"/>
    <p:sldId id="260" r:id="rId6"/>
    <p:sldId id="261" r:id="rId7"/>
    <p:sldId id="262" r:id="rId8"/>
    <p:sldId id="263" r:id="rId9"/>
    <p:sldId id="264" r:id="rId10"/>
    <p:sldId id="265" r:id="rId11"/>
    <p:sldId id="267" r:id="rId12"/>
    <p:sldId id="266" r:id="rId13"/>
    <p:sldId id="268" r:id="rId14"/>
    <p:sldId id="330" r:id="rId15"/>
    <p:sldId id="269" r:id="rId16"/>
    <p:sldId id="270" r:id="rId17"/>
    <p:sldId id="272" r:id="rId18"/>
    <p:sldId id="273" r:id="rId19"/>
    <p:sldId id="325" r:id="rId20"/>
    <p:sldId id="274" r:id="rId21"/>
    <p:sldId id="275" r:id="rId22"/>
    <p:sldId id="276" r:id="rId23"/>
    <p:sldId id="277" r:id="rId24"/>
    <p:sldId id="278" r:id="rId25"/>
    <p:sldId id="279" r:id="rId26"/>
    <p:sldId id="280" r:id="rId27"/>
    <p:sldId id="331" r:id="rId28"/>
    <p:sldId id="305" r:id="rId29"/>
    <p:sldId id="326" r:id="rId30"/>
    <p:sldId id="281" r:id="rId31"/>
    <p:sldId id="306" r:id="rId32"/>
    <p:sldId id="307" r:id="rId33"/>
    <p:sldId id="308" r:id="rId34"/>
    <p:sldId id="309" r:id="rId35"/>
    <p:sldId id="310" r:id="rId36"/>
    <p:sldId id="311" r:id="rId37"/>
    <p:sldId id="313" r:id="rId38"/>
    <p:sldId id="327" r:id="rId39"/>
    <p:sldId id="329" r:id="rId40"/>
    <p:sldId id="314" r:id="rId41"/>
    <p:sldId id="315" r:id="rId42"/>
    <p:sldId id="316" r:id="rId43"/>
    <p:sldId id="317" r:id="rId44"/>
    <p:sldId id="319" r:id="rId45"/>
    <p:sldId id="318" r:id="rId46"/>
    <p:sldId id="320" r:id="rId47"/>
    <p:sldId id="322" r:id="rId48"/>
    <p:sldId id="321" r:id="rId49"/>
    <p:sldId id="323" r:id="rId50"/>
    <p:sldId id="324"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31"/>
    <a:srgbClr val="F141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4" d="100"/>
          <a:sy n="84" d="100"/>
        </p:scale>
        <p:origin x="10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325796-A2CA-43B9-B94E-C86CD63FE791}"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B5784013-530A-4996-BE9D-4A590BF6D821}">
      <dgm:prSet phldrT="[Text]" custT="1"/>
      <dgm:spPr/>
      <dgm:t>
        <a:bodyPr/>
        <a:lstStyle/>
        <a:p>
          <a:pPr rtl="1"/>
          <a:r>
            <a:rPr lang="fa-IR" sz="2200" b="1" dirty="0">
              <a:cs typeface="B Zar" pitchFamily="2" charset="-78"/>
            </a:rPr>
            <a:t>حداکثر </a:t>
          </a:r>
          <a:r>
            <a:rPr lang="fa-IR" sz="2200" b="1" u="sng" dirty="0">
              <a:cs typeface="B Zar" pitchFamily="2" charset="-78"/>
            </a:rPr>
            <a:t>5 نیمسال  بدون احتساب سنوات </a:t>
          </a:r>
          <a:r>
            <a:rPr lang="fa-IR" sz="2000" b="1" dirty="0">
              <a:cs typeface="B Zar" pitchFamily="2" charset="-78"/>
            </a:rPr>
            <a:t>با تایید کمیسیون پزشکی  دانشگاه به شرح ذیل:</a:t>
          </a:r>
          <a:endParaRPr lang="en-US" sz="2000" b="1" dirty="0">
            <a:cs typeface="B Zar" pitchFamily="2" charset="-78"/>
          </a:endParaRPr>
        </a:p>
      </dgm:t>
    </dgm:pt>
    <dgm:pt modelId="{6A3C2B45-B14F-439B-A99C-F60141E057E8}" type="parTrans" cxnId="{D17A4969-795B-4497-BDE5-55B1C72BF758}">
      <dgm:prSet/>
      <dgm:spPr/>
      <dgm:t>
        <a:bodyPr/>
        <a:lstStyle/>
        <a:p>
          <a:endParaRPr lang="en-US"/>
        </a:p>
      </dgm:t>
    </dgm:pt>
    <dgm:pt modelId="{75C35A9D-61E5-47CA-8758-981553035593}" type="sibTrans" cxnId="{D17A4969-795B-4497-BDE5-55B1C72BF758}">
      <dgm:prSet/>
      <dgm:spPr/>
      <dgm:t>
        <a:bodyPr/>
        <a:lstStyle/>
        <a:p>
          <a:endParaRPr lang="en-US"/>
        </a:p>
      </dgm:t>
    </dgm:pt>
    <dgm:pt modelId="{FFDA196C-4D83-4B88-B249-AD2B77B3F2E0}">
      <dgm:prSet phldrT="[Text]" custT="1"/>
      <dgm:spPr>
        <a:solidFill>
          <a:schemeClr val="accent5">
            <a:lumMod val="60000"/>
            <a:lumOff val="40000"/>
          </a:schemeClr>
        </a:solidFill>
      </dgm:spPr>
      <dgm:t>
        <a:bodyPr/>
        <a:lstStyle/>
        <a:p>
          <a:r>
            <a:rPr lang="fa-IR" sz="4500" b="1" dirty="0">
              <a:solidFill>
                <a:srgbClr val="002060"/>
              </a:solidFill>
              <a:cs typeface="B Nazanin" panose="00000400000000000000" pitchFamily="2" charset="-78"/>
            </a:rPr>
            <a:t>بیماری</a:t>
          </a:r>
          <a:endParaRPr lang="en-US" sz="4500" b="1" dirty="0">
            <a:solidFill>
              <a:srgbClr val="002060"/>
            </a:solidFill>
            <a:cs typeface="B Nazanin" panose="00000400000000000000" pitchFamily="2" charset="-78"/>
          </a:endParaRPr>
        </a:p>
      </dgm:t>
    </dgm:pt>
    <dgm:pt modelId="{53A9EF49-37E8-40D7-8BA5-9974ADBE2039}" type="parTrans" cxnId="{445CFB9C-67E5-4E92-93DA-0D2C1538EDF8}">
      <dgm:prSet/>
      <dgm:spPr/>
      <dgm:t>
        <a:bodyPr/>
        <a:lstStyle/>
        <a:p>
          <a:endParaRPr lang="en-US"/>
        </a:p>
      </dgm:t>
    </dgm:pt>
    <dgm:pt modelId="{40508899-EB33-49B9-B7F5-76DF72026B5B}" type="sibTrans" cxnId="{445CFB9C-67E5-4E92-93DA-0D2C1538EDF8}">
      <dgm:prSet/>
      <dgm:spPr/>
      <dgm:t>
        <a:bodyPr/>
        <a:lstStyle/>
        <a:p>
          <a:endParaRPr lang="en-US"/>
        </a:p>
      </dgm:t>
    </dgm:pt>
    <dgm:pt modelId="{EFB1A854-AB28-4352-93F0-FE50441688D5}">
      <dgm:prSet phldrT="[Text]" custT="1"/>
      <dgm:spPr/>
      <dgm:t>
        <a:bodyPr/>
        <a:lstStyle/>
        <a:p>
          <a:pPr rtl="1"/>
          <a:r>
            <a:rPr lang="fa-IR" sz="2700" b="1" dirty="0">
              <a:cs typeface="B Zar" pitchFamily="2" charset="-78"/>
            </a:rPr>
            <a:t>حداکثر </a:t>
          </a:r>
          <a:r>
            <a:rPr lang="fa-IR" sz="2700" b="1" u="sng" dirty="0">
              <a:cs typeface="B Zar" pitchFamily="2" charset="-78"/>
            </a:rPr>
            <a:t>یک نیمسال بدون احتساب در سنوات  </a:t>
          </a:r>
          <a:r>
            <a:rPr lang="fa-IR" sz="2700" b="1" dirty="0">
              <a:cs typeface="B Zar" pitchFamily="2" charset="-78"/>
            </a:rPr>
            <a:t>با تایید کمیسیون پزشکی دانشگاه </a:t>
          </a:r>
          <a:endParaRPr lang="en-US" sz="2700" b="1" dirty="0">
            <a:cs typeface="B Zar" pitchFamily="2" charset="-78"/>
          </a:endParaRPr>
        </a:p>
      </dgm:t>
    </dgm:pt>
    <dgm:pt modelId="{6EE09DE8-754D-48C6-91E1-1D426F21C6A1}" type="parTrans" cxnId="{2A01A33C-D0B4-407F-B174-95A3F9046002}">
      <dgm:prSet/>
      <dgm:spPr/>
      <dgm:t>
        <a:bodyPr/>
        <a:lstStyle/>
        <a:p>
          <a:endParaRPr lang="en-US"/>
        </a:p>
      </dgm:t>
    </dgm:pt>
    <dgm:pt modelId="{113D66AD-B00C-4460-89F3-62DC8C77A5BB}" type="sibTrans" cxnId="{2A01A33C-D0B4-407F-B174-95A3F9046002}">
      <dgm:prSet/>
      <dgm:spPr/>
      <dgm:t>
        <a:bodyPr/>
        <a:lstStyle/>
        <a:p>
          <a:endParaRPr lang="en-US"/>
        </a:p>
      </dgm:t>
    </dgm:pt>
    <dgm:pt modelId="{001E68A6-040C-4652-9B2E-B2DC3A0CB65A}">
      <dgm:prSet phldrT="[Text]" custT="1"/>
      <dgm:spPr>
        <a:solidFill>
          <a:schemeClr val="accent5">
            <a:lumMod val="60000"/>
            <a:lumOff val="40000"/>
          </a:schemeClr>
        </a:solidFill>
      </dgm:spPr>
      <dgm:t>
        <a:bodyPr/>
        <a:lstStyle/>
        <a:p>
          <a:pPr>
            <a:lnSpc>
              <a:spcPct val="100000"/>
            </a:lnSpc>
          </a:pPr>
          <a:r>
            <a:rPr lang="fa-IR" sz="3000" b="1" dirty="0">
              <a:solidFill>
                <a:srgbClr val="002060"/>
              </a:solidFill>
              <a:cs typeface="B Nazanin" panose="00000400000000000000" pitchFamily="2" charset="-78"/>
            </a:rPr>
            <a:t>مرخصی</a:t>
          </a:r>
        </a:p>
        <a:p>
          <a:pPr>
            <a:lnSpc>
              <a:spcPct val="100000"/>
            </a:lnSpc>
          </a:pPr>
          <a:r>
            <a:rPr lang="fa-IR" sz="3000" b="1" dirty="0">
              <a:solidFill>
                <a:srgbClr val="002060"/>
              </a:solidFill>
              <a:cs typeface="B Nazanin" panose="00000400000000000000" pitchFamily="2" charset="-78"/>
            </a:rPr>
            <a:t>قانون حمایت از خانواده و جوانی جمعیت</a:t>
          </a:r>
          <a:endParaRPr lang="en-US" sz="3000" b="1" dirty="0">
            <a:solidFill>
              <a:srgbClr val="002060"/>
            </a:solidFill>
            <a:cs typeface="B Nazanin" panose="00000400000000000000" pitchFamily="2" charset="-78"/>
          </a:endParaRPr>
        </a:p>
      </dgm:t>
    </dgm:pt>
    <dgm:pt modelId="{A7A55054-8FE9-4EA2-999F-AE69C9C950E1}" type="sibTrans" cxnId="{6EBF0D11-20CA-4A67-A660-5BBB2FBA5F13}">
      <dgm:prSet/>
      <dgm:spPr/>
      <dgm:t>
        <a:bodyPr/>
        <a:lstStyle/>
        <a:p>
          <a:endParaRPr lang="en-US"/>
        </a:p>
      </dgm:t>
    </dgm:pt>
    <dgm:pt modelId="{4E8A929D-97F8-44A4-8A09-C3C45EDCCFAE}" type="parTrans" cxnId="{6EBF0D11-20CA-4A67-A660-5BBB2FBA5F13}">
      <dgm:prSet/>
      <dgm:spPr/>
      <dgm:t>
        <a:bodyPr/>
        <a:lstStyle/>
        <a:p>
          <a:endParaRPr lang="en-US"/>
        </a:p>
      </dgm:t>
    </dgm:pt>
    <dgm:pt modelId="{43837ADC-2F67-441A-99E8-3E313A7C7760}">
      <dgm:prSet phldrT="[Text]" custT="1"/>
      <dgm:spPr/>
      <dgm:t>
        <a:bodyPr/>
        <a:lstStyle/>
        <a:p>
          <a:pPr rtl="1"/>
          <a:r>
            <a:rPr lang="fa-IR" sz="2000" b="1" dirty="0">
              <a:cs typeface="B Zar" pitchFamily="2" charset="-78"/>
            </a:rPr>
            <a:t>یک نیمسال قبل از تولد فرزند</a:t>
          </a:r>
          <a:endParaRPr lang="en-US" sz="2000" b="1" dirty="0">
            <a:cs typeface="B Zar" pitchFamily="2" charset="-78"/>
          </a:endParaRPr>
        </a:p>
      </dgm:t>
    </dgm:pt>
    <dgm:pt modelId="{796DBC3C-4506-4600-A653-332218F15DC8}" type="parTrans" cxnId="{2BBCA620-BB0C-4C84-A5D6-724A89DCB146}">
      <dgm:prSet/>
      <dgm:spPr/>
      <dgm:t>
        <a:bodyPr/>
        <a:lstStyle/>
        <a:p>
          <a:pPr rtl="1"/>
          <a:endParaRPr lang="fa-IR"/>
        </a:p>
      </dgm:t>
    </dgm:pt>
    <dgm:pt modelId="{4ACE2CAE-8044-4140-9B36-FA6510A3EC37}" type="sibTrans" cxnId="{2BBCA620-BB0C-4C84-A5D6-724A89DCB146}">
      <dgm:prSet/>
      <dgm:spPr/>
      <dgm:t>
        <a:bodyPr/>
        <a:lstStyle/>
        <a:p>
          <a:pPr rtl="1"/>
          <a:endParaRPr lang="fa-IR"/>
        </a:p>
      </dgm:t>
    </dgm:pt>
    <dgm:pt modelId="{2A1F1A85-DCA4-4B0C-95DC-BB60D848F416}">
      <dgm:prSet phldrT="[Text]" custT="1"/>
      <dgm:spPr/>
      <dgm:t>
        <a:bodyPr/>
        <a:lstStyle/>
        <a:p>
          <a:pPr rtl="1"/>
          <a:r>
            <a:rPr lang="fa-IR" sz="2000" b="1" dirty="0">
              <a:cs typeface="B Zar" pitchFamily="2" charset="-78"/>
            </a:rPr>
            <a:t>چهار نیمسال بعد از تولد فرزند همراه با ارائه تصویر کارت واکسن کودک </a:t>
          </a:r>
          <a:endParaRPr lang="en-US" sz="2000" b="1" dirty="0">
            <a:cs typeface="B Zar" pitchFamily="2" charset="-78"/>
          </a:endParaRPr>
        </a:p>
      </dgm:t>
    </dgm:pt>
    <dgm:pt modelId="{747FEB5C-94E0-4C14-BE85-D889B8AE2FE4}" type="parTrans" cxnId="{EEA98EB3-53D5-43F5-B9F6-0C312D589C62}">
      <dgm:prSet/>
      <dgm:spPr/>
      <dgm:t>
        <a:bodyPr/>
        <a:lstStyle/>
        <a:p>
          <a:pPr rtl="1"/>
          <a:endParaRPr lang="fa-IR"/>
        </a:p>
      </dgm:t>
    </dgm:pt>
    <dgm:pt modelId="{B3392C1C-6955-4C36-82ED-F6E4EBEC7680}" type="sibTrans" cxnId="{EEA98EB3-53D5-43F5-B9F6-0C312D589C62}">
      <dgm:prSet/>
      <dgm:spPr/>
      <dgm:t>
        <a:bodyPr/>
        <a:lstStyle/>
        <a:p>
          <a:pPr rtl="1"/>
          <a:endParaRPr lang="fa-IR"/>
        </a:p>
      </dgm:t>
    </dgm:pt>
    <dgm:pt modelId="{FB85E0EF-B30F-4B3A-B6CE-F76BB26DAE45}" type="pres">
      <dgm:prSet presAssocID="{32325796-A2CA-43B9-B94E-C86CD63FE791}" presName="Name0" presStyleCnt="0">
        <dgm:presLayoutVars>
          <dgm:dir/>
          <dgm:animLvl val="lvl"/>
          <dgm:resizeHandles val="exact"/>
        </dgm:presLayoutVars>
      </dgm:prSet>
      <dgm:spPr/>
    </dgm:pt>
    <dgm:pt modelId="{656FD039-D669-4A72-86B2-5A3BA1528029}" type="pres">
      <dgm:prSet presAssocID="{001E68A6-040C-4652-9B2E-B2DC3A0CB65A}" presName="linNode" presStyleCnt="0"/>
      <dgm:spPr/>
    </dgm:pt>
    <dgm:pt modelId="{0DB78F61-7B8D-4BF2-885E-31461B0672FD}" type="pres">
      <dgm:prSet presAssocID="{001E68A6-040C-4652-9B2E-B2DC3A0CB65A}" presName="parentText" presStyleLbl="node1" presStyleIdx="0" presStyleCnt="2" custScaleX="140243" custScaleY="153898" custLinFactX="96984" custLinFactNeighborX="100000" custLinFactNeighborY="-8623">
        <dgm:presLayoutVars>
          <dgm:chMax val="1"/>
          <dgm:bulletEnabled val="1"/>
        </dgm:presLayoutVars>
      </dgm:prSet>
      <dgm:spPr/>
    </dgm:pt>
    <dgm:pt modelId="{91F95F03-EDDD-4020-BC9E-C957BB5D9AAD}" type="pres">
      <dgm:prSet presAssocID="{001E68A6-040C-4652-9B2E-B2DC3A0CB65A}" presName="descendantText" presStyleLbl="alignAccFollowNode1" presStyleIdx="0" presStyleCnt="2" custScaleX="154497" custScaleY="210040" custLinFactX="-22733" custLinFactNeighborX="-100000" custLinFactNeighborY="-3280">
        <dgm:presLayoutVars>
          <dgm:bulletEnabled val="1"/>
        </dgm:presLayoutVars>
      </dgm:prSet>
      <dgm:spPr/>
    </dgm:pt>
    <dgm:pt modelId="{C2B604AF-6EF6-4052-9D79-209B565393E7}" type="pres">
      <dgm:prSet presAssocID="{A7A55054-8FE9-4EA2-999F-AE69C9C950E1}" presName="sp" presStyleCnt="0"/>
      <dgm:spPr/>
    </dgm:pt>
    <dgm:pt modelId="{A724DF59-5902-47C9-8FE6-94F890221E32}" type="pres">
      <dgm:prSet presAssocID="{FFDA196C-4D83-4B88-B249-AD2B77B3F2E0}" presName="linNode" presStyleCnt="0"/>
      <dgm:spPr/>
    </dgm:pt>
    <dgm:pt modelId="{A1B52995-2AF0-4273-A73F-31160A5102F4}" type="pres">
      <dgm:prSet presAssocID="{FFDA196C-4D83-4B88-B249-AD2B77B3F2E0}" presName="parentText" presStyleLbl="node1" presStyleIdx="1" presStyleCnt="2" custLinFactX="1226" custLinFactNeighborX="100000" custLinFactNeighborY="6052">
        <dgm:presLayoutVars>
          <dgm:chMax val="1"/>
          <dgm:bulletEnabled val="1"/>
        </dgm:presLayoutVars>
      </dgm:prSet>
      <dgm:spPr/>
    </dgm:pt>
    <dgm:pt modelId="{94A8CBA1-878E-448D-9E0A-53D293A28029}" type="pres">
      <dgm:prSet presAssocID="{FFDA196C-4D83-4B88-B249-AD2B77B3F2E0}" presName="descendantText" presStyleLbl="alignAccFollowNode1" presStyleIdx="1" presStyleCnt="2" custScaleY="109500" custLinFactX="-65" custLinFactNeighborX="-100000" custLinFactNeighborY="22158">
        <dgm:presLayoutVars>
          <dgm:bulletEnabled val="1"/>
        </dgm:presLayoutVars>
      </dgm:prSet>
      <dgm:spPr/>
    </dgm:pt>
  </dgm:ptLst>
  <dgm:cxnLst>
    <dgm:cxn modelId="{6EBF0D11-20CA-4A67-A660-5BBB2FBA5F13}" srcId="{32325796-A2CA-43B9-B94E-C86CD63FE791}" destId="{001E68A6-040C-4652-9B2E-B2DC3A0CB65A}" srcOrd="0" destOrd="0" parTransId="{4E8A929D-97F8-44A4-8A09-C3C45EDCCFAE}" sibTransId="{A7A55054-8FE9-4EA2-999F-AE69C9C950E1}"/>
    <dgm:cxn modelId="{2BBCA620-BB0C-4C84-A5D6-724A89DCB146}" srcId="{B5784013-530A-4996-BE9D-4A590BF6D821}" destId="{43837ADC-2F67-441A-99E8-3E313A7C7760}" srcOrd="0" destOrd="0" parTransId="{796DBC3C-4506-4600-A653-332218F15DC8}" sibTransId="{4ACE2CAE-8044-4140-9B36-FA6510A3EC37}"/>
    <dgm:cxn modelId="{E284712E-BFC0-43BD-9B2C-1EB1A174529C}" type="presOf" srcId="{001E68A6-040C-4652-9B2E-B2DC3A0CB65A}" destId="{0DB78F61-7B8D-4BF2-885E-31461B0672FD}" srcOrd="0" destOrd="0" presId="urn:microsoft.com/office/officeart/2005/8/layout/vList5"/>
    <dgm:cxn modelId="{2A01A33C-D0B4-407F-B174-95A3F9046002}" srcId="{FFDA196C-4D83-4B88-B249-AD2B77B3F2E0}" destId="{EFB1A854-AB28-4352-93F0-FE50441688D5}" srcOrd="0" destOrd="0" parTransId="{6EE09DE8-754D-48C6-91E1-1D426F21C6A1}" sibTransId="{113D66AD-B00C-4460-89F3-62DC8C77A5BB}"/>
    <dgm:cxn modelId="{D17A4969-795B-4497-BDE5-55B1C72BF758}" srcId="{001E68A6-040C-4652-9B2E-B2DC3A0CB65A}" destId="{B5784013-530A-4996-BE9D-4A590BF6D821}" srcOrd="0" destOrd="0" parTransId="{6A3C2B45-B14F-439B-A99C-F60141E057E8}" sibTransId="{75C35A9D-61E5-47CA-8758-981553035593}"/>
    <dgm:cxn modelId="{0E692D52-158D-4061-9DD8-7C67169403B9}" type="presOf" srcId="{B5784013-530A-4996-BE9D-4A590BF6D821}" destId="{91F95F03-EDDD-4020-BC9E-C957BB5D9AAD}" srcOrd="0" destOrd="0" presId="urn:microsoft.com/office/officeart/2005/8/layout/vList5"/>
    <dgm:cxn modelId="{983B6676-A125-4545-817E-7F5CEF7FC3AD}" type="presOf" srcId="{2A1F1A85-DCA4-4B0C-95DC-BB60D848F416}" destId="{91F95F03-EDDD-4020-BC9E-C957BB5D9AAD}" srcOrd="0" destOrd="2" presId="urn:microsoft.com/office/officeart/2005/8/layout/vList5"/>
    <dgm:cxn modelId="{A4444485-A34E-4347-97BA-B2394585FE31}" type="presOf" srcId="{EFB1A854-AB28-4352-93F0-FE50441688D5}" destId="{94A8CBA1-878E-448D-9E0A-53D293A28029}" srcOrd="0" destOrd="0" presId="urn:microsoft.com/office/officeart/2005/8/layout/vList5"/>
    <dgm:cxn modelId="{7CC95196-871E-4E41-9A09-6DB5704CC985}" type="presOf" srcId="{FFDA196C-4D83-4B88-B249-AD2B77B3F2E0}" destId="{A1B52995-2AF0-4273-A73F-31160A5102F4}" srcOrd="0" destOrd="0" presId="urn:microsoft.com/office/officeart/2005/8/layout/vList5"/>
    <dgm:cxn modelId="{445CFB9C-67E5-4E92-93DA-0D2C1538EDF8}" srcId="{32325796-A2CA-43B9-B94E-C86CD63FE791}" destId="{FFDA196C-4D83-4B88-B249-AD2B77B3F2E0}" srcOrd="1" destOrd="0" parTransId="{53A9EF49-37E8-40D7-8BA5-9974ADBE2039}" sibTransId="{40508899-EB33-49B9-B7F5-76DF72026B5B}"/>
    <dgm:cxn modelId="{EEA98EB3-53D5-43F5-B9F6-0C312D589C62}" srcId="{B5784013-530A-4996-BE9D-4A590BF6D821}" destId="{2A1F1A85-DCA4-4B0C-95DC-BB60D848F416}" srcOrd="1" destOrd="0" parTransId="{747FEB5C-94E0-4C14-BE85-D889B8AE2FE4}" sibTransId="{B3392C1C-6955-4C36-82ED-F6E4EBEC7680}"/>
    <dgm:cxn modelId="{855003D5-8EFB-4ADA-AFEA-B01CD36AD652}" type="presOf" srcId="{32325796-A2CA-43B9-B94E-C86CD63FE791}" destId="{FB85E0EF-B30F-4B3A-B6CE-F76BB26DAE45}" srcOrd="0" destOrd="0" presId="urn:microsoft.com/office/officeart/2005/8/layout/vList5"/>
    <dgm:cxn modelId="{AA08B9D9-95FD-4833-9956-188DA2D745F1}" type="presOf" srcId="{43837ADC-2F67-441A-99E8-3E313A7C7760}" destId="{91F95F03-EDDD-4020-BC9E-C957BB5D9AAD}" srcOrd="0" destOrd="1" presId="urn:microsoft.com/office/officeart/2005/8/layout/vList5"/>
    <dgm:cxn modelId="{115477EE-3354-402A-8A22-872E6B25363C}" type="presParOf" srcId="{FB85E0EF-B30F-4B3A-B6CE-F76BB26DAE45}" destId="{656FD039-D669-4A72-86B2-5A3BA1528029}" srcOrd="0" destOrd="0" presId="urn:microsoft.com/office/officeart/2005/8/layout/vList5"/>
    <dgm:cxn modelId="{809A92F7-9D49-4ADC-BF8D-32F20BD926A5}" type="presParOf" srcId="{656FD039-D669-4A72-86B2-5A3BA1528029}" destId="{0DB78F61-7B8D-4BF2-885E-31461B0672FD}" srcOrd="0" destOrd="0" presId="urn:microsoft.com/office/officeart/2005/8/layout/vList5"/>
    <dgm:cxn modelId="{BADFFDC8-FEF7-41B6-96D4-5DA5F62B41E1}" type="presParOf" srcId="{656FD039-D669-4A72-86B2-5A3BA1528029}" destId="{91F95F03-EDDD-4020-BC9E-C957BB5D9AAD}" srcOrd="1" destOrd="0" presId="urn:microsoft.com/office/officeart/2005/8/layout/vList5"/>
    <dgm:cxn modelId="{B955FB67-6355-4652-BF7C-16D8CB04EDCE}" type="presParOf" srcId="{FB85E0EF-B30F-4B3A-B6CE-F76BB26DAE45}" destId="{C2B604AF-6EF6-4052-9D79-209B565393E7}" srcOrd="1" destOrd="0" presId="urn:microsoft.com/office/officeart/2005/8/layout/vList5"/>
    <dgm:cxn modelId="{0D6A47EF-FE0A-4FEC-8044-908CB913BBA7}" type="presParOf" srcId="{FB85E0EF-B30F-4B3A-B6CE-F76BB26DAE45}" destId="{A724DF59-5902-47C9-8FE6-94F890221E32}" srcOrd="2" destOrd="0" presId="urn:microsoft.com/office/officeart/2005/8/layout/vList5"/>
    <dgm:cxn modelId="{C6D58013-C07E-4793-BE88-1B43D683F051}" type="presParOf" srcId="{A724DF59-5902-47C9-8FE6-94F890221E32}" destId="{A1B52995-2AF0-4273-A73F-31160A5102F4}" srcOrd="0" destOrd="0" presId="urn:microsoft.com/office/officeart/2005/8/layout/vList5"/>
    <dgm:cxn modelId="{D03F9F3C-F77E-40FA-B01D-34C666C6D3EE}" type="presParOf" srcId="{A724DF59-5902-47C9-8FE6-94F890221E32}" destId="{94A8CBA1-878E-448D-9E0A-53D293A2802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95F03-EDDD-4020-BC9E-C957BB5D9AAD}">
      <dsp:nvSpPr>
        <dsp:cNvPr id="0" name=""/>
        <dsp:cNvSpPr/>
      </dsp:nvSpPr>
      <dsp:spPr>
        <a:xfrm rot="5400000">
          <a:off x="1206105" y="-1206105"/>
          <a:ext cx="2485158" cy="4897369"/>
        </a:xfrm>
        <a:prstGeom prst="round2Same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r" defTabSz="977900" rtl="1">
            <a:lnSpc>
              <a:spcPct val="90000"/>
            </a:lnSpc>
            <a:spcBef>
              <a:spcPct val="0"/>
            </a:spcBef>
            <a:spcAft>
              <a:spcPct val="15000"/>
            </a:spcAft>
            <a:buChar char="•"/>
          </a:pPr>
          <a:r>
            <a:rPr lang="fa-IR" sz="2200" b="1" kern="1200" dirty="0">
              <a:cs typeface="B Zar" pitchFamily="2" charset="-78"/>
            </a:rPr>
            <a:t>حداکثر </a:t>
          </a:r>
          <a:r>
            <a:rPr lang="fa-IR" sz="2200" b="1" u="sng" kern="1200" dirty="0">
              <a:cs typeface="B Zar" pitchFamily="2" charset="-78"/>
            </a:rPr>
            <a:t>5 نیمسال  بدون احتساب سنوات </a:t>
          </a:r>
          <a:r>
            <a:rPr lang="fa-IR" sz="2000" b="1" kern="1200" dirty="0">
              <a:cs typeface="B Zar" pitchFamily="2" charset="-78"/>
            </a:rPr>
            <a:t>با تایید کمیسیون پزشکی  دانشگاه به شرح ذیل:</a:t>
          </a:r>
          <a:endParaRPr lang="en-US" sz="2000" b="1" kern="1200" dirty="0">
            <a:cs typeface="B Zar" pitchFamily="2" charset="-78"/>
          </a:endParaRPr>
        </a:p>
        <a:p>
          <a:pPr marL="457200" lvl="2" indent="-228600" algn="r" defTabSz="889000" rtl="1">
            <a:lnSpc>
              <a:spcPct val="90000"/>
            </a:lnSpc>
            <a:spcBef>
              <a:spcPct val="0"/>
            </a:spcBef>
            <a:spcAft>
              <a:spcPct val="15000"/>
            </a:spcAft>
            <a:buChar char="•"/>
          </a:pPr>
          <a:r>
            <a:rPr lang="fa-IR" sz="2000" b="1" kern="1200" dirty="0">
              <a:cs typeface="B Zar" pitchFamily="2" charset="-78"/>
            </a:rPr>
            <a:t>یک نیمسال قبل از تولد فرزند</a:t>
          </a:r>
          <a:endParaRPr lang="en-US" sz="2000" b="1" kern="1200" dirty="0">
            <a:cs typeface="B Zar" pitchFamily="2" charset="-78"/>
          </a:endParaRPr>
        </a:p>
        <a:p>
          <a:pPr marL="457200" lvl="2" indent="-228600" algn="r" defTabSz="889000" rtl="1">
            <a:lnSpc>
              <a:spcPct val="90000"/>
            </a:lnSpc>
            <a:spcBef>
              <a:spcPct val="0"/>
            </a:spcBef>
            <a:spcAft>
              <a:spcPct val="15000"/>
            </a:spcAft>
            <a:buChar char="•"/>
          </a:pPr>
          <a:r>
            <a:rPr lang="fa-IR" sz="2000" b="1" kern="1200" dirty="0">
              <a:cs typeface="B Zar" pitchFamily="2" charset="-78"/>
            </a:rPr>
            <a:t>چهار نیمسال بعد از تولد فرزند همراه با ارائه تصویر کارت واکسن کودک </a:t>
          </a:r>
          <a:endParaRPr lang="en-US" sz="2000" b="1" kern="1200" dirty="0">
            <a:cs typeface="B Zar" pitchFamily="2" charset="-78"/>
          </a:endParaRPr>
        </a:p>
      </dsp:txBody>
      <dsp:txXfrm rot="-5400000">
        <a:off x="0" y="121315"/>
        <a:ext cx="4776054" cy="2242528"/>
      </dsp:txXfrm>
    </dsp:sp>
    <dsp:sp modelId="{0DB78F61-7B8D-4BF2-885E-31461B0672FD}">
      <dsp:nvSpPr>
        <dsp:cNvPr id="0" name=""/>
        <dsp:cNvSpPr/>
      </dsp:nvSpPr>
      <dsp:spPr>
        <a:xfrm>
          <a:off x="4899160" y="0"/>
          <a:ext cx="2500613" cy="2276119"/>
        </a:xfrm>
        <a:prstGeom prst="roundRect">
          <a:avLst/>
        </a:prstGeom>
        <a:solidFill>
          <a:schemeClr val="accent5">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100000"/>
            </a:lnSpc>
            <a:spcBef>
              <a:spcPct val="0"/>
            </a:spcBef>
            <a:spcAft>
              <a:spcPct val="35000"/>
            </a:spcAft>
            <a:buNone/>
          </a:pPr>
          <a:r>
            <a:rPr lang="fa-IR" sz="3000" b="1" kern="1200" dirty="0">
              <a:solidFill>
                <a:srgbClr val="002060"/>
              </a:solidFill>
              <a:cs typeface="B Nazanin" panose="00000400000000000000" pitchFamily="2" charset="-78"/>
            </a:rPr>
            <a:t>مرخصی</a:t>
          </a:r>
        </a:p>
        <a:p>
          <a:pPr marL="0" lvl="0" indent="0" algn="ctr" defTabSz="1333500">
            <a:lnSpc>
              <a:spcPct val="100000"/>
            </a:lnSpc>
            <a:spcBef>
              <a:spcPct val="0"/>
            </a:spcBef>
            <a:spcAft>
              <a:spcPct val="35000"/>
            </a:spcAft>
            <a:buNone/>
          </a:pPr>
          <a:r>
            <a:rPr lang="fa-IR" sz="3000" b="1" kern="1200" dirty="0">
              <a:solidFill>
                <a:srgbClr val="002060"/>
              </a:solidFill>
              <a:cs typeface="B Nazanin" panose="00000400000000000000" pitchFamily="2" charset="-78"/>
            </a:rPr>
            <a:t>قانون حمایت از خانواده و جوانی جمعیت</a:t>
          </a:r>
          <a:endParaRPr lang="en-US" sz="3000" b="1" kern="1200" dirty="0">
            <a:solidFill>
              <a:srgbClr val="002060"/>
            </a:solidFill>
            <a:cs typeface="B Nazanin" panose="00000400000000000000" pitchFamily="2" charset="-78"/>
          </a:endParaRPr>
        </a:p>
      </dsp:txBody>
      <dsp:txXfrm>
        <a:off x="5010271" y="111111"/>
        <a:ext cx="2278391" cy="2053897"/>
      </dsp:txXfrm>
    </dsp:sp>
    <dsp:sp modelId="{94A8CBA1-878E-448D-9E0A-53D293A28029}">
      <dsp:nvSpPr>
        <dsp:cNvPr id="0" name=""/>
        <dsp:cNvSpPr/>
      </dsp:nvSpPr>
      <dsp:spPr>
        <a:xfrm rot="5400000">
          <a:off x="1721518" y="1021494"/>
          <a:ext cx="1295586" cy="4738624"/>
        </a:xfrm>
        <a:prstGeom prst="round2SameRect">
          <a:avLst/>
        </a:prstGeom>
        <a:solidFill>
          <a:schemeClr val="accent5">
            <a:tint val="40000"/>
            <a:alpha val="90000"/>
            <a:hueOff val="10912959"/>
            <a:satOff val="-51839"/>
            <a:lumOff val="-2845"/>
            <a:alphaOff val="0"/>
          </a:schemeClr>
        </a:solidFill>
        <a:ln w="19050" cap="flat" cmpd="sng" algn="ctr">
          <a:solidFill>
            <a:schemeClr val="accent5">
              <a:tint val="40000"/>
              <a:alpha val="90000"/>
              <a:hueOff val="10912959"/>
              <a:satOff val="-51839"/>
              <a:lumOff val="-28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r" defTabSz="1200150" rtl="1">
            <a:lnSpc>
              <a:spcPct val="90000"/>
            </a:lnSpc>
            <a:spcBef>
              <a:spcPct val="0"/>
            </a:spcBef>
            <a:spcAft>
              <a:spcPct val="15000"/>
            </a:spcAft>
            <a:buChar char="•"/>
          </a:pPr>
          <a:r>
            <a:rPr lang="fa-IR" sz="2700" b="1" kern="1200" dirty="0">
              <a:cs typeface="B Zar" pitchFamily="2" charset="-78"/>
            </a:rPr>
            <a:t>حداکثر </a:t>
          </a:r>
          <a:r>
            <a:rPr lang="fa-IR" sz="2700" b="1" u="sng" kern="1200" dirty="0">
              <a:cs typeface="B Zar" pitchFamily="2" charset="-78"/>
            </a:rPr>
            <a:t>یک نیمسال بدون احتساب در سنوات  </a:t>
          </a:r>
          <a:r>
            <a:rPr lang="fa-IR" sz="2700" b="1" kern="1200" dirty="0">
              <a:cs typeface="B Zar" pitchFamily="2" charset="-78"/>
            </a:rPr>
            <a:t>با تایید کمیسیون پزشکی دانشگاه </a:t>
          </a:r>
          <a:endParaRPr lang="en-US" sz="2700" b="1" kern="1200" dirty="0">
            <a:cs typeface="B Zar" pitchFamily="2" charset="-78"/>
          </a:endParaRPr>
        </a:p>
      </dsp:txBody>
      <dsp:txXfrm rot="-5400000">
        <a:off x="0" y="2806258"/>
        <a:ext cx="4675379" cy="1169096"/>
      </dsp:txXfrm>
    </dsp:sp>
    <dsp:sp modelId="{A1B52995-2AF0-4273-A73F-31160A5102F4}">
      <dsp:nvSpPr>
        <dsp:cNvPr id="0" name=""/>
        <dsp:cNvSpPr/>
      </dsp:nvSpPr>
      <dsp:spPr>
        <a:xfrm>
          <a:off x="4738623" y="2559620"/>
          <a:ext cx="2665476" cy="1478979"/>
        </a:xfrm>
        <a:prstGeom prst="roundRect">
          <a:avLst/>
        </a:prstGeom>
        <a:solidFill>
          <a:schemeClr val="accent5">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fa-IR" sz="4500" b="1" kern="1200" dirty="0">
              <a:solidFill>
                <a:srgbClr val="002060"/>
              </a:solidFill>
              <a:cs typeface="B Nazanin" panose="00000400000000000000" pitchFamily="2" charset="-78"/>
            </a:rPr>
            <a:t>بیماری</a:t>
          </a:r>
          <a:endParaRPr lang="en-US" sz="4500" b="1" kern="1200" dirty="0">
            <a:solidFill>
              <a:srgbClr val="002060"/>
            </a:solidFill>
            <a:cs typeface="B Nazanin" panose="00000400000000000000" pitchFamily="2" charset="-78"/>
          </a:endParaRPr>
        </a:p>
      </dsp:txBody>
      <dsp:txXfrm>
        <a:off x="4810821" y="2631818"/>
        <a:ext cx="2521080" cy="133458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7E7360EE-71CE-4983-9E08-B389CE40CF66}" type="datetimeFigureOut">
              <a:rPr lang="fa-IR" smtClean="0"/>
              <a:t>23/10/1446</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287DC15C-E138-48E8-B20A-F9DAB3484D0F}" type="slidenum">
              <a:rPr lang="fa-IR" smtClean="0"/>
              <a:t>‹#›</a:t>
            </a:fld>
            <a:endParaRPr lang="fa-IR"/>
          </a:p>
        </p:txBody>
      </p:sp>
    </p:spTree>
    <p:extLst>
      <p:ext uri="{BB962C8B-B14F-4D97-AF65-F5344CB8AC3E}">
        <p14:creationId xmlns:p14="http://schemas.microsoft.com/office/powerpoint/2010/main" val="425587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EE7938-7B6E-49F1-B4AA-FE835FD7A4C1}" type="datetime8">
              <a:rPr lang="fa-IR" smtClean="0"/>
              <a:t>21 آوريل 25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79D9C67-7A85-408B-9FE5-31A63F206F51}" type="slidenum">
              <a:rPr lang="fa-IR" smtClean="0"/>
              <a:t>‹#›</a:t>
            </a:fld>
            <a:endParaRPr lang="fa-IR"/>
          </a:p>
        </p:txBody>
      </p:sp>
    </p:spTree>
    <p:extLst>
      <p:ext uri="{BB962C8B-B14F-4D97-AF65-F5344CB8AC3E}">
        <p14:creationId xmlns:p14="http://schemas.microsoft.com/office/powerpoint/2010/main" val="1849658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31F5C2-C43C-4787-8E8C-E5F41CA08C62}" type="datetime8">
              <a:rPr lang="fa-IR" smtClean="0"/>
              <a:t>21 آوريل 25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579D9C67-7A85-408B-9FE5-31A63F206F51}" type="slidenum">
              <a:rPr lang="fa-IR" smtClean="0"/>
              <a:t>‹#›</a:t>
            </a:fld>
            <a:endParaRPr lang="fa-IR"/>
          </a:p>
        </p:txBody>
      </p:sp>
    </p:spTree>
    <p:extLst>
      <p:ext uri="{BB962C8B-B14F-4D97-AF65-F5344CB8AC3E}">
        <p14:creationId xmlns:p14="http://schemas.microsoft.com/office/powerpoint/2010/main" val="132742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1262AE-C143-4D5C-9C4F-17698ACF986C}" type="datetime8">
              <a:rPr lang="fa-IR" smtClean="0"/>
              <a:t>21 آوريل 25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579D9C67-7A85-408B-9FE5-31A63F206F51}" type="slidenum">
              <a:rPr lang="fa-IR" smtClean="0"/>
              <a:t>‹#›</a:t>
            </a:fld>
            <a:endParaRPr lang="fa-IR"/>
          </a:p>
        </p:txBody>
      </p:sp>
    </p:spTree>
    <p:extLst>
      <p:ext uri="{BB962C8B-B14F-4D97-AF65-F5344CB8AC3E}">
        <p14:creationId xmlns:p14="http://schemas.microsoft.com/office/powerpoint/2010/main" val="1822585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67B1540B-9AFC-403A-9361-D2012FDEA3E1}" type="datetime8">
              <a:rPr lang="fa-IR" smtClean="0"/>
              <a:t>21 آوريل 25</a:t>
            </a:fld>
            <a:endParaRPr lang="fa-I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fa-I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79D9C67-7A85-408B-9FE5-31A63F206F51}" type="slidenum">
              <a:rPr lang="fa-IR" smtClean="0"/>
              <a:t>‹#›</a:t>
            </a:fld>
            <a:endParaRPr lang="fa-IR"/>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062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F68489-74BE-4BFD-A419-84DACE11BD56}" type="datetime8">
              <a:rPr lang="fa-IR" smtClean="0"/>
              <a:t>21 آوريل 25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79D9C67-7A85-408B-9FE5-31A63F206F51}" type="slidenum">
              <a:rPr lang="fa-IR" smtClean="0"/>
              <a:t>‹#›</a:t>
            </a:fld>
            <a:endParaRPr lang="fa-IR"/>
          </a:p>
        </p:txBody>
      </p:sp>
    </p:spTree>
    <p:extLst>
      <p:ext uri="{BB962C8B-B14F-4D97-AF65-F5344CB8AC3E}">
        <p14:creationId xmlns:p14="http://schemas.microsoft.com/office/powerpoint/2010/main" val="2908897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A8410E-D956-41D3-9E1A-C1C78644F2D8}" type="datetime8">
              <a:rPr lang="fa-IR" smtClean="0"/>
              <a:t>21 آوريل 25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79D9C67-7A85-408B-9FE5-31A63F206F51}" type="slidenum">
              <a:rPr lang="fa-IR" smtClean="0"/>
              <a:t>‹#›</a:t>
            </a:fld>
            <a:endParaRPr lang="fa-I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307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91215D-84A7-493C-856E-40C610F4F63F}" type="datetime8">
              <a:rPr lang="fa-IR" smtClean="0"/>
              <a:t>21 آوريل 25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79D9C67-7A85-408B-9FE5-31A63F206F51}" type="slidenum">
              <a:rPr lang="fa-IR" smtClean="0"/>
              <a:t>‹#›</a:t>
            </a:fld>
            <a:endParaRPr lang="fa-IR"/>
          </a:p>
        </p:txBody>
      </p:sp>
    </p:spTree>
    <p:extLst>
      <p:ext uri="{BB962C8B-B14F-4D97-AF65-F5344CB8AC3E}">
        <p14:creationId xmlns:p14="http://schemas.microsoft.com/office/powerpoint/2010/main" val="97635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A7B591-C560-4FAE-BA87-C16382FB3007}" type="datetime8">
              <a:rPr lang="fa-IR" smtClean="0"/>
              <a:t>21 آوريل 25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579D9C67-7A85-408B-9FE5-31A63F206F51}" type="slidenum">
              <a:rPr lang="fa-IR" smtClean="0"/>
              <a:t>‹#›</a:t>
            </a:fld>
            <a:endParaRPr lang="fa-IR"/>
          </a:p>
        </p:txBody>
      </p:sp>
    </p:spTree>
    <p:extLst>
      <p:ext uri="{BB962C8B-B14F-4D97-AF65-F5344CB8AC3E}">
        <p14:creationId xmlns:p14="http://schemas.microsoft.com/office/powerpoint/2010/main" val="855058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4B2463-A778-48B1-85E3-206EF626A394}" type="datetime8">
              <a:rPr lang="fa-IR" smtClean="0"/>
              <a:t>21 آوريل 25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579D9C67-7A85-408B-9FE5-31A63F206F51}" type="slidenum">
              <a:rPr lang="fa-IR" smtClean="0"/>
              <a:t>‹#›</a:t>
            </a:fld>
            <a:endParaRPr lang="fa-IR"/>
          </a:p>
        </p:txBody>
      </p:sp>
    </p:spTree>
    <p:extLst>
      <p:ext uri="{BB962C8B-B14F-4D97-AF65-F5344CB8AC3E}">
        <p14:creationId xmlns:p14="http://schemas.microsoft.com/office/powerpoint/2010/main" val="2699848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82DD8-6A5C-4B1C-954D-50A22D67C0CE}" type="datetime8">
              <a:rPr lang="fa-IR" smtClean="0"/>
              <a:t>21 آوريل 25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579D9C67-7A85-408B-9FE5-31A63F206F51}" type="slidenum">
              <a:rPr lang="fa-IR" smtClean="0"/>
              <a:t>‹#›</a:t>
            </a:fld>
            <a:endParaRPr lang="fa-IR"/>
          </a:p>
        </p:txBody>
      </p:sp>
    </p:spTree>
    <p:extLst>
      <p:ext uri="{BB962C8B-B14F-4D97-AF65-F5344CB8AC3E}">
        <p14:creationId xmlns:p14="http://schemas.microsoft.com/office/powerpoint/2010/main" val="702915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0BAE68-FA78-47ED-9973-9E1DC5B49E1B}" type="datetime8">
              <a:rPr lang="fa-IR" smtClean="0"/>
              <a:t>21 آوريل 25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79D9C67-7A85-408B-9FE5-31A63F206F51}" type="slidenum">
              <a:rPr lang="fa-IR" smtClean="0"/>
              <a:t>‹#›</a:t>
            </a:fld>
            <a:endParaRPr lang="fa-IR"/>
          </a:p>
        </p:txBody>
      </p:sp>
    </p:spTree>
    <p:extLst>
      <p:ext uri="{BB962C8B-B14F-4D97-AF65-F5344CB8AC3E}">
        <p14:creationId xmlns:p14="http://schemas.microsoft.com/office/powerpoint/2010/main" val="3720906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C47223-E803-4F8B-B663-32A0325E739A}" type="datetime8">
              <a:rPr lang="fa-IR" smtClean="0"/>
              <a:t>21 آوريل 25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79D9C67-7A85-408B-9FE5-31A63F206F51}" type="slidenum">
              <a:rPr lang="fa-IR" smtClean="0"/>
              <a:t>‹#›</a:t>
            </a:fld>
            <a:endParaRPr lang="fa-IR"/>
          </a:p>
        </p:txBody>
      </p:sp>
    </p:spTree>
    <p:extLst>
      <p:ext uri="{BB962C8B-B14F-4D97-AF65-F5344CB8AC3E}">
        <p14:creationId xmlns:p14="http://schemas.microsoft.com/office/powerpoint/2010/main" val="600967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819A58-A41C-4B3E-966D-2079ECA1EB3D}" type="datetime8">
              <a:rPr lang="fa-IR" smtClean="0"/>
              <a:t>21 آوريل 25</a:t>
            </a:fld>
            <a:endParaRPr lang="fa-I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9D9C67-7A85-408B-9FE5-31A63F206F51}" type="slidenum">
              <a:rPr lang="fa-IR" smtClean="0"/>
              <a:t>‹#›</a:t>
            </a:fld>
            <a:endParaRPr lang="fa-IR"/>
          </a:p>
        </p:txBody>
      </p:sp>
    </p:spTree>
    <p:extLst>
      <p:ext uri="{BB962C8B-B14F-4D97-AF65-F5344CB8AC3E}">
        <p14:creationId xmlns:p14="http://schemas.microsoft.com/office/powerpoint/2010/main" val="1756100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F7EACE-6EBF-45C4-A513-797C4550C4A5}" type="datetime8">
              <a:rPr lang="fa-IR" smtClean="0"/>
              <a:t>21 آوريل 25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79D9C67-7A85-408B-9FE5-31A63F206F51}" type="slidenum">
              <a:rPr lang="fa-IR" smtClean="0"/>
              <a:t>‹#›</a:t>
            </a:fld>
            <a:endParaRPr lang="fa-IR"/>
          </a:p>
        </p:txBody>
      </p:sp>
    </p:spTree>
    <p:extLst>
      <p:ext uri="{BB962C8B-B14F-4D97-AF65-F5344CB8AC3E}">
        <p14:creationId xmlns:p14="http://schemas.microsoft.com/office/powerpoint/2010/main" val="374184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F0E09D-B3D7-4C54-83BB-D5F75369F943}" type="datetime8">
              <a:rPr lang="fa-IR" smtClean="0"/>
              <a:t>21 آوريل 25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79D9C67-7A85-408B-9FE5-31A63F206F51}" type="slidenum">
              <a:rPr lang="fa-IR" smtClean="0"/>
              <a:t>‹#›</a:t>
            </a:fld>
            <a:endParaRPr lang="fa-IR"/>
          </a:p>
        </p:txBody>
      </p:sp>
    </p:spTree>
    <p:extLst>
      <p:ext uri="{BB962C8B-B14F-4D97-AF65-F5344CB8AC3E}">
        <p14:creationId xmlns:p14="http://schemas.microsoft.com/office/powerpoint/2010/main" val="1538059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3F09ED-CA70-4C61-B8AA-7427CBD20A91}" type="datetime8">
              <a:rPr lang="fa-IR" smtClean="0"/>
              <a:t>21 آوريل 25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79D9C67-7A85-408B-9FE5-31A63F206F51}" type="slidenum">
              <a:rPr lang="fa-IR" smtClean="0"/>
              <a:t>‹#›</a:t>
            </a:fld>
            <a:endParaRPr lang="fa-IR"/>
          </a:p>
        </p:txBody>
      </p:sp>
    </p:spTree>
    <p:extLst>
      <p:ext uri="{BB962C8B-B14F-4D97-AF65-F5344CB8AC3E}">
        <p14:creationId xmlns:p14="http://schemas.microsoft.com/office/powerpoint/2010/main" val="191150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F39D4C3-0559-4238-B747-6380D7CCC16E}" type="datetime8">
              <a:rPr lang="fa-IR" smtClean="0"/>
              <a:t>21 آوريل 25</a:t>
            </a:fld>
            <a:endParaRPr lang="fa-IR"/>
          </a:p>
        </p:txBody>
      </p:sp>
      <p:sp>
        <p:nvSpPr>
          <p:cNvPr id="9" name="Footer Placeholder 8"/>
          <p:cNvSpPr>
            <a:spLocks noGrp="1"/>
          </p:cNvSpPr>
          <p:nvPr>
            <p:ph type="ftr" sz="quarter" idx="11"/>
          </p:nvPr>
        </p:nvSpPr>
        <p:spPr/>
        <p:txBody>
          <a:bodyPr/>
          <a:lstStyle/>
          <a:p>
            <a:endParaRPr lang="fa-IR"/>
          </a:p>
        </p:txBody>
      </p:sp>
      <p:sp>
        <p:nvSpPr>
          <p:cNvPr id="10" name="Slide Number Placeholder 9"/>
          <p:cNvSpPr>
            <a:spLocks noGrp="1"/>
          </p:cNvSpPr>
          <p:nvPr>
            <p:ph type="sldNum" sz="quarter" idx="12"/>
          </p:nvPr>
        </p:nvSpPr>
        <p:spPr/>
        <p:txBody>
          <a:bodyPr/>
          <a:lstStyle/>
          <a:p>
            <a:fld id="{579D9C67-7A85-408B-9FE5-31A63F206F51}" type="slidenum">
              <a:rPr lang="fa-IR" smtClean="0"/>
              <a:t>‹#›</a:t>
            </a:fld>
            <a:endParaRPr lang="fa-IR"/>
          </a:p>
        </p:txBody>
      </p:sp>
    </p:spTree>
    <p:extLst>
      <p:ext uri="{BB962C8B-B14F-4D97-AF65-F5344CB8AC3E}">
        <p14:creationId xmlns:p14="http://schemas.microsoft.com/office/powerpoint/2010/main" val="974955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651F89AA-BB59-450D-8540-3CAFE60B1A27}" type="datetime8">
              <a:rPr lang="fa-IR" smtClean="0"/>
              <a:t>21 آوريل 25</a:t>
            </a:fld>
            <a:endParaRPr lang="fa-IR"/>
          </a:p>
        </p:txBody>
      </p:sp>
      <p:sp>
        <p:nvSpPr>
          <p:cNvPr id="11" name="Footer Placeholder 10"/>
          <p:cNvSpPr>
            <a:spLocks noGrp="1"/>
          </p:cNvSpPr>
          <p:nvPr>
            <p:ph type="ftr" sz="quarter" idx="11"/>
          </p:nvPr>
        </p:nvSpPr>
        <p:spPr/>
        <p:txBody>
          <a:bodyPr/>
          <a:lstStyle/>
          <a:p>
            <a:endParaRPr lang="fa-IR"/>
          </a:p>
        </p:txBody>
      </p:sp>
      <p:sp>
        <p:nvSpPr>
          <p:cNvPr id="12" name="Slide Number Placeholder 11"/>
          <p:cNvSpPr>
            <a:spLocks noGrp="1"/>
          </p:cNvSpPr>
          <p:nvPr>
            <p:ph type="sldNum" sz="quarter" idx="12"/>
          </p:nvPr>
        </p:nvSpPr>
        <p:spPr/>
        <p:txBody>
          <a:bodyPr/>
          <a:lstStyle/>
          <a:p>
            <a:fld id="{579D9C67-7A85-408B-9FE5-31A63F206F51}" type="slidenum">
              <a:rPr lang="fa-IR" smtClean="0"/>
              <a:t>‹#›</a:t>
            </a:fld>
            <a:endParaRPr lang="fa-IR"/>
          </a:p>
        </p:txBody>
      </p:sp>
    </p:spTree>
    <p:extLst>
      <p:ext uri="{BB962C8B-B14F-4D97-AF65-F5344CB8AC3E}">
        <p14:creationId xmlns:p14="http://schemas.microsoft.com/office/powerpoint/2010/main" val="9230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00C0C991-A921-4EE5-951E-93170E9CB6C1}" type="datetime8">
              <a:rPr lang="fa-IR" smtClean="0"/>
              <a:t>21 آوريل 25</a:t>
            </a:fld>
            <a:endParaRPr lang="fa-IR"/>
          </a:p>
        </p:txBody>
      </p:sp>
      <p:sp>
        <p:nvSpPr>
          <p:cNvPr id="7" name="Footer Placeholder 6"/>
          <p:cNvSpPr>
            <a:spLocks noGrp="1"/>
          </p:cNvSpPr>
          <p:nvPr>
            <p:ph type="ftr" sz="quarter" idx="11"/>
          </p:nvPr>
        </p:nvSpPr>
        <p:spPr/>
        <p:txBody>
          <a:bodyPr/>
          <a:lstStyle/>
          <a:p>
            <a:endParaRPr lang="fa-IR"/>
          </a:p>
        </p:txBody>
      </p:sp>
      <p:sp>
        <p:nvSpPr>
          <p:cNvPr id="8" name="Slide Number Placeholder 7"/>
          <p:cNvSpPr>
            <a:spLocks noGrp="1"/>
          </p:cNvSpPr>
          <p:nvPr>
            <p:ph type="sldNum" sz="quarter" idx="12"/>
          </p:nvPr>
        </p:nvSpPr>
        <p:spPr/>
        <p:txBody>
          <a:bodyPr/>
          <a:lstStyle/>
          <a:p>
            <a:fld id="{579D9C67-7A85-408B-9FE5-31A63F206F51}" type="slidenum">
              <a:rPr lang="fa-IR" smtClean="0"/>
              <a:t>‹#›</a:t>
            </a:fld>
            <a:endParaRPr lang="fa-IR"/>
          </a:p>
        </p:txBody>
      </p:sp>
    </p:spTree>
    <p:extLst>
      <p:ext uri="{BB962C8B-B14F-4D97-AF65-F5344CB8AC3E}">
        <p14:creationId xmlns:p14="http://schemas.microsoft.com/office/powerpoint/2010/main" val="2054396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186D78-CCB5-40E3-B6B6-A5CBE67A4F4A}" type="datetime8">
              <a:rPr lang="fa-IR" smtClean="0"/>
              <a:t>21 آوريل 25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79D9C67-7A85-408B-9FE5-31A63F206F51}" type="slidenum">
              <a:rPr lang="fa-IR" smtClean="0"/>
              <a:t>‹#›</a:t>
            </a:fld>
            <a:endParaRPr lang="fa-IR"/>
          </a:p>
        </p:txBody>
      </p:sp>
    </p:spTree>
    <p:extLst>
      <p:ext uri="{BB962C8B-B14F-4D97-AF65-F5344CB8AC3E}">
        <p14:creationId xmlns:p14="http://schemas.microsoft.com/office/powerpoint/2010/main" val="1544538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9CADCAF-CF80-4D12-A8CD-A460B15885D6}" type="datetime8">
              <a:rPr lang="fa-IR" smtClean="0"/>
              <a:t>21 آوريل 25</a:t>
            </a:fld>
            <a:endParaRPr lang="fa-IR"/>
          </a:p>
        </p:txBody>
      </p:sp>
      <p:sp>
        <p:nvSpPr>
          <p:cNvPr id="9" name="Footer Placeholder 8"/>
          <p:cNvSpPr>
            <a:spLocks noGrp="1"/>
          </p:cNvSpPr>
          <p:nvPr>
            <p:ph type="ftr" sz="quarter" idx="11"/>
          </p:nvPr>
        </p:nvSpPr>
        <p:spPr/>
        <p:txBody>
          <a:bodyPr/>
          <a:lstStyle/>
          <a:p>
            <a:endParaRPr lang="fa-IR"/>
          </a:p>
        </p:txBody>
      </p:sp>
      <p:sp>
        <p:nvSpPr>
          <p:cNvPr id="10" name="Slide Number Placeholder 9"/>
          <p:cNvSpPr>
            <a:spLocks noGrp="1"/>
          </p:cNvSpPr>
          <p:nvPr>
            <p:ph type="sldNum" sz="quarter" idx="12"/>
          </p:nvPr>
        </p:nvSpPr>
        <p:spPr/>
        <p:txBody>
          <a:bodyPr/>
          <a:lstStyle/>
          <a:p>
            <a:fld id="{579D9C67-7A85-408B-9FE5-31A63F206F51}" type="slidenum">
              <a:rPr lang="fa-IR" smtClean="0"/>
              <a:t>‹#›</a:t>
            </a:fld>
            <a:endParaRPr lang="fa-IR"/>
          </a:p>
        </p:txBody>
      </p:sp>
    </p:spTree>
    <p:extLst>
      <p:ext uri="{BB962C8B-B14F-4D97-AF65-F5344CB8AC3E}">
        <p14:creationId xmlns:p14="http://schemas.microsoft.com/office/powerpoint/2010/main" val="4230790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28E01ADD-223A-4C41-8EF5-F5F549F1C2A1}" type="datetime8">
              <a:rPr lang="fa-IR" smtClean="0"/>
              <a:t>21 آوريل 25</a:t>
            </a:fld>
            <a:endParaRPr lang="fa-IR"/>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579D9C67-7A85-408B-9FE5-31A63F206F51}" type="slidenum">
              <a:rPr lang="fa-IR" smtClean="0"/>
              <a:t>‹#›</a:t>
            </a:fld>
            <a:endParaRPr lang="fa-IR"/>
          </a:p>
        </p:txBody>
      </p:sp>
    </p:spTree>
    <p:extLst>
      <p:ext uri="{BB962C8B-B14F-4D97-AF65-F5344CB8AC3E}">
        <p14:creationId xmlns:p14="http://schemas.microsoft.com/office/powerpoint/2010/main" val="1499352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41766DE7-5B1D-498C-AF1A-505970AB7502}" type="datetime8">
              <a:rPr lang="fa-IR" smtClean="0"/>
              <a:t>21 آوريل 25</a:t>
            </a:fld>
            <a:endParaRPr lang="fa-I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fa-I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579D9C67-7A85-408B-9FE5-31A63F206F51}" type="slidenum">
              <a:rPr lang="fa-IR" smtClean="0"/>
              <a:t>‹#›</a:t>
            </a:fld>
            <a:endParaRPr lang="fa-IR"/>
          </a:p>
        </p:txBody>
      </p:sp>
    </p:spTree>
    <p:extLst>
      <p:ext uri="{BB962C8B-B14F-4D97-AF65-F5344CB8AC3E}">
        <p14:creationId xmlns:p14="http://schemas.microsoft.com/office/powerpoint/2010/main" val="411093080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l" defTabSz="914400" rtl="1"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r" defTabSz="914400" rtl="1"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r" defTabSz="914400" rtl="1"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r" defTabSz="914400" rtl="1"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r" defTabSz="914400" rtl="1"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r" defTabSz="914400" rtl="1"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r" defTabSz="914400" rtl="1"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r" defTabSz="914400" rtl="1"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r" defTabSz="914400" rtl="1"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r" defTabSz="914400" rtl="1"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5F7888C0-96D4-496A-8FC5-572101FC58EE}" type="datetime8">
              <a:rPr lang="fa-IR" smtClean="0"/>
              <a:t>21 آوريل 25</a:t>
            </a:fld>
            <a:endParaRPr lang="fa-I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fa-I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579D9C67-7A85-408B-9FE5-31A63F206F51}" type="slidenum">
              <a:rPr lang="fa-IR" smtClean="0"/>
              <a:t>‹#›</a:t>
            </a:fld>
            <a:endParaRPr lang="fa-IR"/>
          </a:p>
        </p:txBody>
      </p:sp>
    </p:spTree>
    <p:extLst>
      <p:ext uri="{BB962C8B-B14F-4D97-AF65-F5344CB8AC3E}">
        <p14:creationId xmlns:p14="http://schemas.microsoft.com/office/powerpoint/2010/main" val="144771262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dt="0"/>
  <p:txStyles>
    <p:titleStyle>
      <a:lvl1pPr algn="l" defTabSz="914400" rtl="1"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r" defTabSz="914400" rtl="1"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4.jp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 Id="rId5" Type="http://schemas.openxmlformats.org/officeDocument/2006/relationships/image" Target="../media/image40.sv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7.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mailto:postgraduates@kmu.ac.ir" TargetMode="External"/><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بسم الله الرحمن الرحيم">
            <a:extLst>
              <a:ext uri="{FF2B5EF4-FFF2-40B4-BE49-F238E27FC236}">
                <a16:creationId xmlns:a16="http://schemas.microsoft.com/office/drawing/2014/main" id="{BAAEBF31-0BC0-43D2-BF98-24AD702635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169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AEB029FA-838D-4299-AA96-3F025B884272}"/>
              </a:ext>
            </a:extLst>
          </p:cNvPr>
          <p:cNvSpPr>
            <a:spLocks noGrp="1"/>
          </p:cNvSpPr>
          <p:nvPr>
            <p:ph type="sldNum" sz="quarter" idx="12"/>
          </p:nvPr>
        </p:nvSpPr>
        <p:spPr>
          <a:xfrm>
            <a:off x="4924755" y="6445369"/>
            <a:ext cx="1463040" cy="256032"/>
          </a:xfrm>
        </p:spPr>
        <p:txBody>
          <a:bodyPr/>
          <a:lstStyle/>
          <a:p>
            <a:pPr algn="ctr"/>
            <a:fld id="{579D9C67-7A85-408B-9FE5-31A63F206F51}" type="slidenum">
              <a:rPr lang="fa-IR" sz="1500" b="1" smtClean="0">
                <a:solidFill>
                  <a:schemeClr val="tx1">
                    <a:lumMod val="95000"/>
                    <a:lumOff val="5000"/>
                  </a:schemeClr>
                </a:solidFill>
              </a:rPr>
              <a:pPr algn="ctr"/>
              <a:t>1</a:t>
            </a:fld>
            <a:endParaRPr lang="fa-IR" sz="1500" b="1" dirty="0">
              <a:solidFill>
                <a:schemeClr val="tx1">
                  <a:lumMod val="95000"/>
                  <a:lumOff val="5000"/>
                </a:schemeClr>
              </a:solidFill>
            </a:endParaRPr>
          </a:p>
        </p:txBody>
      </p:sp>
    </p:spTree>
    <p:extLst>
      <p:ext uri="{BB962C8B-B14F-4D97-AF65-F5344CB8AC3E}">
        <p14:creationId xmlns:p14="http://schemas.microsoft.com/office/powerpoint/2010/main" val="1179366920"/>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AC2582-042E-4835-8E46-844379461E45}"/>
              </a:ext>
            </a:extLst>
          </p:cNvPr>
          <p:cNvSpPr/>
          <p:nvPr/>
        </p:nvSpPr>
        <p:spPr>
          <a:xfrm>
            <a:off x="8306873" y="717996"/>
            <a:ext cx="3938788" cy="54220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itle 1">
            <a:extLst>
              <a:ext uri="{FF2B5EF4-FFF2-40B4-BE49-F238E27FC236}">
                <a16:creationId xmlns:a16="http://schemas.microsoft.com/office/drawing/2014/main" id="{1291B63F-8CE5-4AFF-943B-5F6CD5BE613B}"/>
              </a:ext>
            </a:extLst>
          </p:cNvPr>
          <p:cNvSpPr>
            <a:spLocks noGrp="1"/>
          </p:cNvSpPr>
          <p:nvPr>
            <p:ph type="ctrTitle"/>
          </p:nvPr>
        </p:nvSpPr>
        <p:spPr>
          <a:xfrm>
            <a:off x="8256431" y="1543798"/>
            <a:ext cx="4039673" cy="4193104"/>
          </a:xfrm>
        </p:spPr>
        <p:txBody>
          <a:bodyPr>
            <a:noAutofit/>
          </a:bodyPr>
          <a:lstStyle/>
          <a:p>
            <a:pPr algn="ctr">
              <a:lnSpc>
                <a:spcPct val="200000"/>
              </a:lnSpc>
            </a:pPr>
            <a:r>
              <a:rPr kumimoji="0" lang="fa-IR" sz="3500" b="1" i="0" u="none" strike="noStrike" kern="0" cap="none" spc="0" normalizeH="0" baseline="0" noProof="0" dirty="0">
                <a:ln>
                  <a:noFill/>
                </a:ln>
                <a:solidFill>
                  <a:schemeClr val="accent3">
                    <a:lumMod val="50000"/>
                  </a:schemeClr>
                </a:solidFill>
                <a:effectLst/>
                <a:uLnTx/>
                <a:uFillTx/>
                <a:latin typeface="Times New Roman" panose="02020603050405020304" pitchFamily="18" charset="0"/>
                <a:cs typeface="B Nazanin" panose="00000400000000000000" pitchFamily="2" charset="-78"/>
              </a:rPr>
              <a:t>تعداد واحدهای مقطع دکتری تخصصی</a:t>
            </a:r>
            <a:r>
              <a:rPr kumimoji="0" lang="en-US" sz="3500" b="1" i="0" u="none" strike="noStrike" kern="0" cap="none" spc="0" normalizeH="0" baseline="0" noProof="0" dirty="0">
                <a:ln>
                  <a:noFill/>
                </a:ln>
                <a:solidFill>
                  <a:schemeClr val="accent3">
                    <a:lumMod val="50000"/>
                  </a:schemeClr>
                </a:solidFill>
                <a:effectLst/>
                <a:uLnTx/>
                <a:uFillTx/>
                <a:latin typeface="Times New Roman" panose="02020603050405020304" pitchFamily="18" charset="0"/>
                <a:cs typeface="B Nazanin" panose="00000400000000000000" pitchFamily="2" charset="-78"/>
              </a:rPr>
              <a:t>(</a:t>
            </a:r>
            <a:r>
              <a:rPr kumimoji="0" lang="en-US" sz="3500" b="1" i="0" u="none" strike="noStrike" kern="0" cap="none" spc="0" normalizeH="0" baseline="0" noProof="0" dirty="0" err="1">
                <a:ln>
                  <a:noFill/>
                </a:ln>
                <a:solidFill>
                  <a:schemeClr val="accent3">
                    <a:lumMod val="50000"/>
                  </a:schemeClr>
                </a:solidFill>
                <a:effectLst/>
                <a:uLnTx/>
                <a:uFillTx/>
                <a:latin typeface="Times New Roman" panose="02020603050405020304" pitchFamily="18" charset="0"/>
                <a:cs typeface="B Nazanin" panose="00000400000000000000" pitchFamily="2" charset="-78"/>
              </a:rPr>
              <a:t>Ph.D</a:t>
            </a:r>
            <a:r>
              <a:rPr lang="en-US" sz="3500" b="1" kern="0" spc="0" dirty="0">
                <a:solidFill>
                  <a:schemeClr val="accent3">
                    <a:lumMod val="50000"/>
                  </a:schemeClr>
                </a:solidFill>
                <a:latin typeface="Times New Roman" panose="02020603050405020304" pitchFamily="18" charset="0"/>
                <a:cs typeface="B Nazanin" panose="00000400000000000000" pitchFamily="2" charset="-78"/>
              </a:rPr>
              <a:t>)</a:t>
            </a:r>
            <a:br>
              <a:rPr kumimoji="0" lang="en-US" sz="3500" b="1" i="0" u="none" strike="noStrike" kern="0" cap="none" spc="0" normalizeH="0" baseline="0" noProof="0" dirty="0">
                <a:ln>
                  <a:noFill/>
                </a:ln>
                <a:solidFill>
                  <a:schemeClr val="accent3">
                    <a:lumMod val="50000"/>
                  </a:schemeClr>
                </a:solidFill>
                <a:effectLst/>
                <a:uLnTx/>
                <a:uFillTx/>
                <a:latin typeface="Times New Roman" panose="02020603050405020304" pitchFamily="18" charset="0"/>
                <a:cs typeface="B Nazanin" panose="00000400000000000000" pitchFamily="2" charset="-78"/>
              </a:rPr>
            </a:br>
            <a:r>
              <a:rPr kumimoji="0" lang="fa-IR" sz="3500" b="1" i="0" u="none" strike="noStrike" kern="0" cap="none" spc="0" normalizeH="0" baseline="0" noProof="0" dirty="0">
                <a:ln>
                  <a:noFill/>
                </a:ln>
                <a:solidFill>
                  <a:schemeClr val="accent3">
                    <a:lumMod val="50000"/>
                  </a:schemeClr>
                </a:solidFill>
                <a:effectLst/>
                <a:uLnTx/>
                <a:uFillTx/>
                <a:latin typeface="Times New Roman" panose="02020603050405020304" pitchFamily="18" charset="0"/>
                <a:cs typeface="B Nazanin" panose="00000400000000000000" pitchFamily="2" charset="-78"/>
              </a:rPr>
              <a:t> </a:t>
            </a:r>
            <a:br>
              <a:rPr lang="en-US" sz="3500" b="1" dirty="0">
                <a:solidFill>
                  <a:schemeClr val="accent3">
                    <a:lumMod val="50000"/>
                  </a:schemeClr>
                </a:solidFill>
                <a:latin typeface="Times New Roman" panose="02020603050405020304" pitchFamily="18" charset="0"/>
                <a:cs typeface="B Nazanin" panose="00000400000000000000" pitchFamily="2" charset="-78"/>
              </a:rPr>
            </a:br>
            <a:endParaRPr lang="fa-IR" sz="3500" dirty="0">
              <a:solidFill>
                <a:schemeClr val="accent3">
                  <a:lumMod val="50000"/>
                </a:schemeClr>
              </a:solidFill>
              <a:latin typeface="Times New Roman" panose="02020603050405020304" pitchFamily="18" charset="0"/>
              <a:cs typeface="B Nazanin" panose="00000400000000000000" pitchFamily="2" charset="-78"/>
            </a:endParaRPr>
          </a:p>
        </p:txBody>
      </p:sp>
      <p:sp>
        <p:nvSpPr>
          <p:cNvPr id="3" name="Slide Number Placeholder 2">
            <a:extLst>
              <a:ext uri="{FF2B5EF4-FFF2-40B4-BE49-F238E27FC236}">
                <a16:creationId xmlns:a16="http://schemas.microsoft.com/office/drawing/2014/main" id="{4483B6F2-30C1-4290-AEA2-5DA7FA9D11D7}"/>
              </a:ext>
            </a:extLst>
          </p:cNvPr>
          <p:cNvSpPr>
            <a:spLocks noGrp="1"/>
          </p:cNvSpPr>
          <p:nvPr>
            <p:ph type="sldNum" sz="quarter" idx="12"/>
          </p:nvPr>
        </p:nvSpPr>
        <p:spPr>
          <a:xfrm>
            <a:off x="4618979" y="6445266"/>
            <a:ext cx="1530927" cy="365125"/>
          </a:xfrm>
        </p:spPr>
        <p:txBody>
          <a:bodyPr/>
          <a:lstStyle/>
          <a:p>
            <a:pPr algn="ctr"/>
            <a:fld id="{579D9C67-7A85-408B-9FE5-31A63F206F51}" type="slidenum">
              <a:rPr lang="fa-IR" sz="1500" smtClean="0">
                <a:solidFill>
                  <a:srgbClr val="002060"/>
                </a:solidFill>
              </a:rPr>
              <a:pPr algn="ctr"/>
              <a:t>10</a:t>
            </a:fld>
            <a:endParaRPr lang="fa-IR" sz="1500" dirty="0">
              <a:solidFill>
                <a:srgbClr val="002060"/>
              </a:solidFill>
            </a:endParaRPr>
          </a:p>
        </p:txBody>
      </p:sp>
      <p:sp>
        <p:nvSpPr>
          <p:cNvPr id="6" name="Rectangle 5">
            <a:extLst>
              <a:ext uri="{FF2B5EF4-FFF2-40B4-BE49-F238E27FC236}">
                <a16:creationId xmlns:a16="http://schemas.microsoft.com/office/drawing/2014/main" id="{97FAA40F-51E2-4277-9406-8DA6D7230D65}"/>
              </a:ext>
            </a:extLst>
          </p:cNvPr>
          <p:cNvSpPr/>
          <p:nvPr/>
        </p:nvSpPr>
        <p:spPr>
          <a:xfrm>
            <a:off x="8049297" y="0"/>
            <a:ext cx="257576" cy="6858000"/>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fa-IR"/>
          </a:p>
        </p:txBody>
      </p:sp>
      <p:sp>
        <p:nvSpPr>
          <p:cNvPr id="8" name="TextBox 7">
            <a:extLst>
              <a:ext uri="{FF2B5EF4-FFF2-40B4-BE49-F238E27FC236}">
                <a16:creationId xmlns:a16="http://schemas.microsoft.com/office/drawing/2014/main" id="{202F251A-C4D3-499F-B188-F7243455D1AC}"/>
              </a:ext>
            </a:extLst>
          </p:cNvPr>
          <p:cNvSpPr txBox="1"/>
          <p:nvPr/>
        </p:nvSpPr>
        <p:spPr>
          <a:xfrm>
            <a:off x="402465" y="1340057"/>
            <a:ext cx="7416087" cy="2931572"/>
          </a:xfrm>
          <a:prstGeom prst="rect">
            <a:avLst/>
          </a:prstGeom>
          <a:noFill/>
        </p:spPr>
        <p:txBody>
          <a:bodyPr wrap="square">
            <a:spAutoFit/>
          </a:bodyPr>
          <a:lstStyle/>
          <a:p>
            <a:pPr marL="457200" marR="0" lvl="0" indent="-457200" algn="just" defTabSz="914400" rtl="1" eaLnBrk="1" fontAlgn="auto" latinLnBrk="0" hangingPunct="1">
              <a:lnSpc>
                <a:spcPct val="200000"/>
              </a:lnSpc>
              <a:spcBef>
                <a:spcPct val="20000"/>
              </a:spcBef>
              <a:spcAft>
                <a:spcPts val="0"/>
              </a:spcAft>
              <a:buClrTx/>
              <a:buSzTx/>
              <a:buFont typeface="Wingdings" panose="05000000000000000000" pitchFamily="2" charset="2"/>
              <a:buChar char="§"/>
              <a:tabLst/>
              <a:defRPr/>
            </a:pPr>
            <a:r>
              <a:rPr lang="fa-IR" sz="3000" b="1" dirty="0">
                <a:solidFill>
                  <a:schemeClr val="tx1">
                    <a:lumMod val="95000"/>
                    <a:lumOff val="5000"/>
                  </a:schemeClr>
                </a:solidFill>
                <a:latin typeface="Calibri"/>
                <a:cs typeface="B Nazanin" panose="00000400000000000000" pitchFamily="2" charset="-78"/>
              </a:rPr>
              <a:t>واحد های درسی در دوره آموزشی بین 24-18 واحد </a:t>
            </a:r>
            <a:endParaRPr lang="en-US" sz="3000" b="1" dirty="0">
              <a:solidFill>
                <a:schemeClr val="tx1">
                  <a:lumMod val="95000"/>
                  <a:lumOff val="5000"/>
                </a:schemeClr>
              </a:solidFill>
              <a:latin typeface="Calibri"/>
              <a:cs typeface="B Nazanin" panose="00000400000000000000" pitchFamily="2" charset="-78"/>
            </a:endParaRPr>
          </a:p>
          <a:p>
            <a:pPr marL="457200" marR="0" lvl="0" indent="-457200" algn="just" defTabSz="914400" rtl="1" eaLnBrk="1" fontAlgn="auto" latinLnBrk="0" hangingPunct="1">
              <a:lnSpc>
                <a:spcPct val="200000"/>
              </a:lnSpc>
              <a:spcBef>
                <a:spcPct val="20000"/>
              </a:spcBef>
              <a:spcAft>
                <a:spcPts val="0"/>
              </a:spcAft>
              <a:buClrTx/>
              <a:buSzTx/>
              <a:buFont typeface="Wingdings" panose="05000000000000000000" pitchFamily="2" charset="2"/>
              <a:buChar char="§"/>
              <a:tabLst/>
              <a:defRPr/>
            </a:pPr>
            <a:r>
              <a:rPr lang="fa-IR" sz="3000" b="1" dirty="0">
                <a:solidFill>
                  <a:schemeClr val="tx1">
                    <a:lumMod val="95000"/>
                    <a:lumOff val="5000"/>
                  </a:schemeClr>
                </a:solidFill>
                <a:latin typeface="Calibri"/>
                <a:cs typeface="B Nazanin" panose="00000400000000000000" pitchFamily="2" charset="-78"/>
              </a:rPr>
              <a:t>تعداد واحد پایان نامه براساس دوره بین 24-18 واحد </a:t>
            </a:r>
          </a:p>
          <a:p>
            <a:pPr marL="457200" marR="0" lvl="0" indent="-457200" algn="just" defTabSz="914400" rtl="1" eaLnBrk="1" fontAlgn="auto" latinLnBrk="0" hangingPunct="1">
              <a:lnSpc>
                <a:spcPct val="200000"/>
              </a:lnSpc>
              <a:spcBef>
                <a:spcPct val="20000"/>
              </a:spcBef>
              <a:spcAft>
                <a:spcPts val="0"/>
              </a:spcAft>
              <a:buClrTx/>
              <a:buSzTx/>
              <a:buFont typeface="Wingdings" panose="05000000000000000000" pitchFamily="2" charset="2"/>
              <a:buChar char="§"/>
              <a:tabLst/>
              <a:defRPr/>
            </a:pPr>
            <a:r>
              <a:rPr lang="fa-IR" sz="3000" b="1" dirty="0">
                <a:solidFill>
                  <a:schemeClr val="tx1">
                    <a:lumMod val="95000"/>
                    <a:lumOff val="5000"/>
                  </a:schemeClr>
                </a:solidFill>
                <a:latin typeface="Calibri"/>
                <a:cs typeface="B Nazanin" panose="00000400000000000000" pitchFamily="2" charset="-78"/>
              </a:rPr>
              <a:t>مجموع واحدهای دانشجو بین 42-36 واحد</a:t>
            </a:r>
          </a:p>
        </p:txBody>
      </p:sp>
      <p:pic>
        <p:nvPicPr>
          <p:cNvPr id="8196" name="Picture 4" descr="دانلود وکتور کتاب سبز -">
            <a:extLst>
              <a:ext uri="{FF2B5EF4-FFF2-40B4-BE49-F238E27FC236}">
                <a16:creationId xmlns:a16="http://schemas.microsoft.com/office/drawing/2014/main" id="{401126FD-9AC6-463B-86C9-FF8AECFA1585}"/>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9496" t="7631" r="4375" b="29499"/>
          <a:stretch/>
        </p:blipFill>
        <p:spPr bwMode="auto">
          <a:xfrm>
            <a:off x="6879656" y="5184308"/>
            <a:ext cx="2753547" cy="12609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976468"/>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E20E9A-ED16-4EAA-B790-8674AC603430}"/>
              </a:ext>
            </a:extLst>
          </p:cNvPr>
          <p:cNvSpPr/>
          <p:nvPr/>
        </p:nvSpPr>
        <p:spPr>
          <a:xfrm>
            <a:off x="7366715" y="717996"/>
            <a:ext cx="4878946" cy="54220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ubtitle 2">
            <a:extLst>
              <a:ext uri="{FF2B5EF4-FFF2-40B4-BE49-F238E27FC236}">
                <a16:creationId xmlns:a16="http://schemas.microsoft.com/office/drawing/2014/main" id="{93FC869C-E6E1-4F65-82B3-2BDD6A0FEDE1}"/>
              </a:ext>
            </a:extLst>
          </p:cNvPr>
          <p:cNvSpPr>
            <a:spLocks noGrp="1"/>
          </p:cNvSpPr>
          <p:nvPr>
            <p:ph type="subTitle" idx="1"/>
          </p:nvPr>
        </p:nvSpPr>
        <p:spPr>
          <a:xfrm>
            <a:off x="231818" y="872542"/>
            <a:ext cx="6529589" cy="5422008"/>
          </a:xfrm>
        </p:spPr>
        <p:txBody>
          <a:bodyPr>
            <a:noAutofit/>
          </a:bodyPr>
          <a:lstStyle/>
          <a:p>
            <a:pPr algn="ctr"/>
            <a:r>
              <a:rPr lang="fa-IR" sz="3500" b="1" dirty="0">
                <a:solidFill>
                  <a:srgbClr val="002060"/>
                </a:solidFill>
                <a:cs typeface="B Nazanin" panose="00000400000000000000" pitchFamily="2" charset="-78"/>
              </a:rPr>
              <a:t>طول دوره آموزشی در مقطع دکتری تخصصی پژوهشی یک سال است</a:t>
            </a:r>
          </a:p>
          <a:p>
            <a:pPr algn="ctr"/>
            <a:r>
              <a:rPr lang="fa-IR" sz="3500" b="1" dirty="0">
                <a:solidFill>
                  <a:srgbClr val="002060"/>
                </a:solidFill>
                <a:cs typeface="B Nazanin" panose="00000400000000000000" pitchFamily="2" charset="-78"/>
              </a:rPr>
              <a:t>18 واحد درسی</a:t>
            </a:r>
          </a:p>
          <a:p>
            <a:pPr algn="ctr"/>
            <a:r>
              <a:rPr lang="fa-IR" sz="3500" b="1" dirty="0">
                <a:solidFill>
                  <a:srgbClr val="002060"/>
                </a:solidFill>
                <a:cs typeface="B Nazanin" panose="00000400000000000000" pitchFamily="2" charset="-78"/>
              </a:rPr>
              <a:t>(9 واحد عمومی و 9 واحد تخصصی)</a:t>
            </a:r>
          </a:p>
          <a:p>
            <a:pPr algn="ctr"/>
            <a:r>
              <a:rPr lang="fa-IR" sz="3500" b="1" dirty="0">
                <a:solidFill>
                  <a:srgbClr val="002060"/>
                </a:solidFill>
                <a:cs typeface="B Nazanin" panose="00000400000000000000" pitchFamily="2" charset="-78"/>
              </a:rPr>
              <a:t>دوره پژوهشی:</a:t>
            </a:r>
          </a:p>
          <a:p>
            <a:pPr algn="ctr"/>
            <a:r>
              <a:rPr lang="fa-IR" sz="3500" b="1" dirty="0">
                <a:solidFill>
                  <a:srgbClr val="002060"/>
                </a:solidFill>
                <a:cs typeface="B Nazanin" panose="00000400000000000000" pitchFamily="2" charset="-78"/>
              </a:rPr>
              <a:t>6 واحد کارآموزی در عرصه متناسب با موضوع پایان نامه و 22 واحد پایان نامه</a:t>
            </a:r>
          </a:p>
          <a:p>
            <a:pPr algn="ctr"/>
            <a:r>
              <a:rPr lang="fa-IR" sz="3600" b="1" u="sng" dirty="0">
                <a:solidFill>
                  <a:srgbClr val="002060"/>
                </a:solidFill>
                <a:latin typeface="Calibri"/>
                <a:cs typeface="B Nazanin" panose="00000400000000000000" pitchFamily="2" charset="-78"/>
              </a:rPr>
              <a:t>مجموع واحدهای دانشجو 46 واحد</a:t>
            </a:r>
            <a:endParaRPr lang="fa-IR" sz="3500" b="1" u="sng" dirty="0">
              <a:solidFill>
                <a:srgbClr val="002060"/>
              </a:solidFill>
              <a:cs typeface="B Nazanin" panose="00000400000000000000" pitchFamily="2" charset="-78"/>
            </a:endParaRPr>
          </a:p>
        </p:txBody>
      </p:sp>
      <p:sp>
        <p:nvSpPr>
          <p:cNvPr id="2" name="Slide Number Placeholder 1">
            <a:extLst>
              <a:ext uri="{FF2B5EF4-FFF2-40B4-BE49-F238E27FC236}">
                <a16:creationId xmlns:a16="http://schemas.microsoft.com/office/drawing/2014/main" id="{E85532E1-3418-4413-B570-F1DDEC0F33AD}"/>
              </a:ext>
            </a:extLst>
          </p:cNvPr>
          <p:cNvSpPr>
            <a:spLocks noGrp="1"/>
          </p:cNvSpPr>
          <p:nvPr>
            <p:ph type="sldNum" sz="quarter" idx="12"/>
          </p:nvPr>
        </p:nvSpPr>
        <p:spPr>
          <a:xfrm>
            <a:off x="4330224" y="6275095"/>
            <a:ext cx="1530927" cy="365125"/>
          </a:xfrm>
        </p:spPr>
        <p:txBody>
          <a:bodyPr/>
          <a:lstStyle/>
          <a:p>
            <a:pPr algn="ctr"/>
            <a:fld id="{579D9C67-7A85-408B-9FE5-31A63F206F51}" type="slidenum">
              <a:rPr lang="fa-IR" sz="1500" smtClean="0">
                <a:solidFill>
                  <a:srgbClr val="002060"/>
                </a:solidFill>
              </a:rPr>
              <a:pPr algn="ctr"/>
              <a:t>11</a:t>
            </a:fld>
            <a:endParaRPr lang="fa-IR" sz="1500" dirty="0">
              <a:solidFill>
                <a:srgbClr val="002060"/>
              </a:solidFill>
            </a:endParaRPr>
          </a:p>
        </p:txBody>
      </p:sp>
      <p:sp>
        <p:nvSpPr>
          <p:cNvPr id="4" name="Title 1">
            <a:extLst>
              <a:ext uri="{FF2B5EF4-FFF2-40B4-BE49-F238E27FC236}">
                <a16:creationId xmlns:a16="http://schemas.microsoft.com/office/drawing/2014/main" id="{082EB7D1-E436-4223-BAFC-6C7901D08743}"/>
              </a:ext>
            </a:extLst>
          </p:cNvPr>
          <p:cNvSpPr txBox="1">
            <a:spLocks/>
          </p:cNvSpPr>
          <p:nvPr/>
        </p:nvSpPr>
        <p:spPr>
          <a:xfrm>
            <a:off x="7366715" y="1357066"/>
            <a:ext cx="4878946" cy="2455080"/>
          </a:xfrm>
          <a:prstGeom prst="rect">
            <a:avLst/>
          </a:prstGeom>
        </p:spPr>
        <p:txBody>
          <a:bodyPr vert="horz" lIns="91440" tIns="45720" rIns="91440" bIns="45720" rtlCol="0" anchor="b">
            <a:normAutofit lnSpcReduction="10000"/>
          </a:bodyPr>
          <a:lstStyle>
            <a:lvl1pPr algn="l" defTabSz="914400" rtl="1"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fa-IR" altLang="en-US" sz="4500" b="1" kern="0" dirty="0">
                <a:solidFill>
                  <a:schemeClr val="accent3">
                    <a:lumMod val="50000"/>
                  </a:schemeClr>
                </a:solidFill>
                <a:latin typeface="Arial"/>
                <a:cs typeface="B Nazanin" panose="00000400000000000000" pitchFamily="2" charset="-78"/>
              </a:rPr>
              <a:t>نظام آموزشی</a:t>
            </a:r>
          </a:p>
          <a:p>
            <a:pPr algn="ctr"/>
            <a:endParaRPr lang="fa-IR" altLang="en-US" sz="4500" b="1" kern="0" dirty="0">
              <a:solidFill>
                <a:schemeClr val="accent3">
                  <a:lumMod val="50000"/>
                </a:schemeClr>
              </a:solidFill>
              <a:latin typeface="Arial"/>
              <a:cs typeface="B Nazanin" panose="00000400000000000000" pitchFamily="2" charset="-78"/>
            </a:endParaRPr>
          </a:p>
          <a:p>
            <a:pPr algn="ctr"/>
            <a:r>
              <a:rPr lang="fa-IR" sz="3200" b="1" kern="0" dirty="0">
                <a:solidFill>
                  <a:schemeClr val="accent3">
                    <a:lumMod val="50000"/>
                  </a:schemeClr>
                </a:solidFill>
                <a:latin typeface="Arial"/>
                <a:cs typeface="B Nazanin" panose="00000400000000000000" pitchFamily="2" charset="-78"/>
              </a:rPr>
              <a:t>در مقطع دکتری تخصصی پژوهشی</a:t>
            </a:r>
          </a:p>
          <a:p>
            <a:pPr algn="ctr"/>
            <a:endParaRPr lang="fa-IR" sz="3200" b="1" kern="0" dirty="0">
              <a:solidFill>
                <a:schemeClr val="accent3">
                  <a:lumMod val="50000"/>
                </a:schemeClr>
              </a:solidFill>
              <a:latin typeface="Arial"/>
              <a:cs typeface="B Nazanin" panose="00000400000000000000" pitchFamily="2" charset="-78"/>
            </a:endParaRPr>
          </a:p>
          <a:p>
            <a:pPr algn="ctr"/>
            <a:r>
              <a:rPr lang="en-US" sz="3200" b="1" kern="0" dirty="0">
                <a:solidFill>
                  <a:schemeClr val="accent3">
                    <a:lumMod val="50000"/>
                  </a:schemeClr>
                </a:solidFill>
                <a:latin typeface="Times New Roman" panose="02020603050405020304" pitchFamily="18" charset="0"/>
                <a:cs typeface="Times New Roman" panose="02020603050405020304" pitchFamily="18" charset="0"/>
              </a:rPr>
              <a:t>(</a:t>
            </a:r>
            <a:r>
              <a:rPr lang="en-US" sz="3200" b="1" kern="0" dirty="0" err="1">
                <a:solidFill>
                  <a:schemeClr val="accent3">
                    <a:lumMod val="50000"/>
                  </a:schemeClr>
                </a:solidFill>
                <a:latin typeface="Times New Roman" panose="02020603050405020304" pitchFamily="18" charset="0"/>
                <a:cs typeface="Times New Roman" panose="02020603050405020304" pitchFamily="18" charset="0"/>
              </a:rPr>
              <a:t>Ph.D</a:t>
            </a:r>
            <a:r>
              <a:rPr lang="en-US" sz="3200" b="1" kern="0" dirty="0">
                <a:solidFill>
                  <a:schemeClr val="accent3">
                    <a:lumMod val="50000"/>
                  </a:schemeClr>
                </a:solidFill>
                <a:latin typeface="Times New Roman" panose="02020603050405020304" pitchFamily="18" charset="0"/>
                <a:cs typeface="Times New Roman" panose="02020603050405020304" pitchFamily="18" charset="0"/>
              </a:rPr>
              <a:t> by research)</a:t>
            </a:r>
            <a:endParaRPr lang="fa-IR" sz="3200"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A2791D83-13DE-409F-A837-72083282E0F5}"/>
              </a:ext>
            </a:extLst>
          </p:cNvPr>
          <p:cNvSpPr/>
          <p:nvPr/>
        </p:nvSpPr>
        <p:spPr>
          <a:xfrm>
            <a:off x="7109138" y="0"/>
            <a:ext cx="257576" cy="6858000"/>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fa-IR"/>
          </a:p>
        </p:txBody>
      </p:sp>
      <p:pic>
        <p:nvPicPr>
          <p:cNvPr id="7" name="Picture 4" descr="دانلود وکتور کتاب سبز -">
            <a:extLst>
              <a:ext uri="{FF2B5EF4-FFF2-40B4-BE49-F238E27FC236}">
                <a16:creationId xmlns:a16="http://schemas.microsoft.com/office/drawing/2014/main" id="{3054E5A9-BF46-4D7E-84FD-02D7532CC675}"/>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9496" t="7631" r="4375" b="29499"/>
          <a:stretch/>
        </p:blipFill>
        <p:spPr bwMode="auto">
          <a:xfrm flipH="1">
            <a:off x="5861152" y="5270827"/>
            <a:ext cx="2753547" cy="12609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730153"/>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8FD5E-D10A-4468-B774-99F2750C826E}"/>
              </a:ext>
            </a:extLst>
          </p:cNvPr>
          <p:cNvSpPr>
            <a:spLocks noGrp="1"/>
          </p:cNvSpPr>
          <p:nvPr>
            <p:ph type="ctrTitle"/>
          </p:nvPr>
        </p:nvSpPr>
        <p:spPr>
          <a:xfrm>
            <a:off x="8937939" y="2483948"/>
            <a:ext cx="3511638" cy="3255264"/>
          </a:xfrm>
        </p:spPr>
        <p:txBody>
          <a:bodyPr>
            <a:normAutofit fontScale="90000"/>
          </a:bodyPr>
          <a:lstStyle/>
          <a:p>
            <a:pPr algn="ctr"/>
            <a:r>
              <a:rPr kumimoji="0" lang="fa-IR" sz="6000" b="1" i="0" u="none" strike="noStrike" kern="0" cap="none" spc="0" normalizeH="0" baseline="0" noProof="0" dirty="0">
                <a:ln>
                  <a:noFill/>
                </a:ln>
                <a:solidFill>
                  <a:schemeClr val="accent3">
                    <a:lumMod val="50000"/>
                  </a:schemeClr>
                </a:solidFill>
                <a:effectLst/>
                <a:uLnTx/>
                <a:uFillTx/>
                <a:latin typeface="Calibri"/>
                <a:ea typeface="+mj-ea"/>
                <a:cs typeface="B Zar" pitchFamily="2" charset="-78"/>
              </a:rPr>
              <a:t>دروس </a:t>
            </a:r>
            <a:br>
              <a:rPr kumimoji="0" lang="fa-IR" sz="6000" b="1" i="0" u="none" strike="noStrike" kern="0" cap="none" spc="0" normalizeH="0" baseline="0" noProof="0" dirty="0">
                <a:ln>
                  <a:noFill/>
                </a:ln>
                <a:solidFill>
                  <a:schemeClr val="accent3">
                    <a:lumMod val="50000"/>
                  </a:schemeClr>
                </a:solidFill>
                <a:effectLst/>
                <a:uLnTx/>
                <a:uFillTx/>
                <a:latin typeface="Calibri"/>
                <a:ea typeface="+mj-ea"/>
                <a:cs typeface="B Zar" pitchFamily="2" charset="-78"/>
              </a:rPr>
            </a:br>
            <a:r>
              <a:rPr kumimoji="0" lang="fa-IR" sz="6000" b="1" i="0" u="none" strike="noStrike" kern="0" cap="none" spc="0" normalizeH="0" baseline="0" noProof="0" dirty="0">
                <a:ln>
                  <a:noFill/>
                </a:ln>
                <a:solidFill>
                  <a:schemeClr val="accent3">
                    <a:lumMod val="50000"/>
                  </a:schemeClr>
                </a:solidFill>
                <a:effectLst/>
                <a:uLnTx/>
                <a:uFillTx/>
                <a:latin typeface="Calibri"/>
                <a:ea typeface="+mj-ea"/>
                <a:cs typeface="B Zar" pitchFamily="2" charset="-78"/>
              </a:rPr>
              <a:t>کمبود </a:t>
            </a:r>
            <a:br>
              <a:rPr kumimoji="0" lang="fa-IR" sz="6000" b="1" i="0" u="none" strike="noStrike" kern="0" cap="none" spc="0" normalizeH="0" baseline="0" noProof="0" dirty="0">
                <a:ln>
                  <a:noFill/>
                </a:ln>
                <a:solidFill>
                  <a:schemeClr val="accent3">
                    <a:lumMod val="50000"/>
                  </a:schemeClr>
                </a:solidFill>
                <a:effectLst/>
                <a:uLnTx/>
                <a:uFillTx/>
                <a:latin typeface="Calibri"/>
                <a:ea typeface="+mj-ea"/>
                <a:cs typeface="B Zar" pitchFamily="2" charset="-78"/>
              </a:rPr>
            </a:br>
            <a:r>
              <a:rPr kumimoji="0" lang="fa-IR" sz="6000" b="1" i="0" u="none" strike="noStrike" kern="0" cap="none" spc="0" normalizeH="0" baseline="0" noProof="0" dirty="0">
                <a:ln>
                  <a:noFill/>
                </a:ln>
                <a:solidFill>
                  <a:schemeClr val="accent3">
                    <a:lumMod val="50000"/>
                  </a:schemeClr>
                </a:solidFill>
                <a:effectLst/>
                <a:uLnTx/>
                <a:uFillTx/>
                <a:latin typeface="Calibri"/>
                <a:ea typeface="+mj-ea"/>
                <a:cs typeface="B Zar" pitchFamily="2" charset="-78"/>
              </a:rPr>
              <a:t>یا جبرانی</a:t>
            </a:r>
            <a:br>
              <a:rPr kumimoji="0" lang="fa-IR" sz="6000" b="1" i="0" u="none" strike="noStrike" kern="0" cap="none" spc="0" normalizeH="0" baseline="0" noProof="0" dirty="0">
                <a:ln>
                  <a:noFill/>
                </a:ln>
                <a:solidFill>
                  <a:schemeClr val="accent3">
                    <a:lumMod val="50000"/>
                  </a:schemeClr>
                </a:solidFill>
                <a:effectLst/>
                <a:uLnTx/>
                <a:uFillTx/>
                <a:latin typeface="Calibri"/>
                <a:ea typeface="+mj-ea"/>
                <a:cs typeface="B Zar" pitchFamily="2" charset="-78"/>
              </a:rPr>
            </a:br>
            <a:br>
              <a:rPr kumimoji="0" lang="fa-IR" sz="6000" b="1" i="0" u="none" strike="noStrike" kern="0" cap="none" spc="0" normalizeH="0" baseline="0" noProof="0" dirty="0">
                <a:ln>
                  <a:noFill/>
                </a:ln>
                <a:solidFill>
                  <a:schemeClr val="accent3">
                    <a:lumMod val="50000"/>
                  </a:schemeClr>
                </a:solidFill>
                <a:effectLst/>
                <a:uLnTx/>
                <a:uFillTx/>
                <a:latin typeface="Calibri"/>
                <a:ea typeface="+mj-ea"/>
                <a:cs typeface="B Zar" pitchFamily="2" charset="-78"/>
              </a:rPr>
            </a:br>
            <a:r>
              <a:rPr kumimoji="0" lang="fa-IR" sz="3300" b="1" i="0" u="none" strike="noStrike" kern="0" cap="none" spc="0" normalizeH="0" baseline="0" noProof="0" dirty="0">
                <a:ln>
                  <a:noFill/>
                </a:ln>
                <a:solidFill>
                  <a:schemeClr val="accent3">
                    <a:lumMod val="50000"/>
                  </a:schemeClr>
                </a:solidFill>
                <a:effectLst/>
                <a:uLnTx/>
                <a:uFillTx/>
                <a:latin typeface="Calibri"/>
                <a:ea typeface="+mj-ea"/>
                <a:cs typeface="B Zar" pitchFamily="2" charset="-78"/>
              </a:rPr>
              <a:t>(مقطع دکتر تخصصی):</a:t>
            </a:r>
            <a:br>
              <a:rPr kumimoji="0" lang="fa-IR" sz="6000" b="1" i="0" u="none" strike="noStrike" kern="0" cap="none" spc="0" normalizeH="0" baseline="0" noProof="0" dirty="0">
                <a:ln>
                  <a:noFill/>
                </a:ln>
                <a:solidFill>
                  <a:schemeClr val="accent3">
                    <a:lumMod val="50000"/>
                  </a:schemeClr>
                </a:solidFill>
                <a:effectLst/>
                <a:uLnTx/>
                <a:uFillTx/>
                <a:latin typeface="Calibri"/>
                <a:ea typeface="+mj-ea"/>
                <a:cs typeface="B Zar" pitchFamily="2" charset="-78"/>
              </a:rPr>
            </a:br>
            <a:endParaRPr lang="fa-IR" dirty="0">
              <a:solidFill>
                <a:schemeClr val="accent3">
                  <a:lumMod val="50000"/>
                </a:schemeClr>
              </a:solidFill>
            </a:endParaRPr>
          </a:p>
        </p:txBody>
      </p:sp>
      <p:sp>
        <p:nvSpPr>
          <p:cNvPr id="3" name="Subtitle 2">
            <a:extLst>
              <a:ext uri="{FF2B5EF4-FFF2-40B4-BE49-F238E27FC236}">
                <a16:creationId xmlns:a16="http://schemas.microsoft.com/office/drawing/2014/main" id="{353D2700-8214-4719-A8F5-27FA9B9D2B92}"/>
              </a:ext>
            </a:extLst>
          </p:cNvPr>
          <p:cNvSpPr>
            <a:spLocks noGrp="1"/>
          </p:cNvSpPr>
          <p:nvPr>
            <p:ph type="subTitle" idx="1"/>
          </p:nvPr>
        </p:nvSpPr>
        <p:spPr>
          <a:xfrm>
            <a:off x="103032" y="978794"/>
            <a:ext cx="9131121" cy="5112913"/>
          </a:xfrm>
        </p:spPr>
        <p:txBody>
          <a:bodyPr>
            <a:normAutofit/>
          </a:bodyPr>
          <a:lstStyle/>
          <a:p>
            <a:pPr marL="457200" marR="0" lvl="0" indent="-457200" algn="just" defTabSz="914400" rtl="1" eaLnBrk="1" fontAlgn="auto" latinLnBrk="0" hangingPunct="1">
              <a:lnSpc>
                <a:spcPct val="100000"/>
              </a:lnSpc>
              <a:spcBef>
                <a:spcPct val="20000"/>
              </a:spcBef>
              <a:spcAft>
                <a:spcPts val="0"/>
              </a:spcAft>
              <a:buClrTx/>
              <a:buSzTx/>
              <a:buFont typeface="Wingdings" panose="05000000000000000000" pitchFamily="2" charset="2"/>
              <a:buChar char="§"/>
              <a:tabLst/>
              <a:defRPr/>
            </a:pPr>
            <a:r>
              <a:rPr lang="fa-IR" sz="4000" b="1" dirty="0">
                <a:solidFill>
                  <a:prstClr val="black"/>
                </a:solidFill>
                <a:latin typeface="Calibri"/>
                <a:cs typeface="B Nazanin" panose="00000400000000000000" pitchFamily="2" charset="-78"/>
              </a:rPr>
              <a:t>حداکثر تعداد واحدهای دروس کمبود یا جبرانی 16 واحد می باشد.</a:t>
            </a:r>
          </a:p>
          <a:p>
            <a:pPr marL="457200" marR="0" lvl="0" indent="-457200" algn="just" defTabSz="914400" rtl="1" eaLnBrk="1" fontAlgn="auto" latinLnBrk="0" hangingPunct="1">
              <a:lnSpc>
                <a:spcPct val="100000"/>
              </a:lnSpc>
              <a:spcBef>
                <a:spcPct val="20000"/>
              </a:spcBef>
              <a:spcAft>
                <a:spcPts val="0"/>
              </a:spcAft>
              <a:buClrTx/>
              <a:buSzTx/>
              <a:buFont typeface="Wingdings" panose="05000000000000000000" pitchFamily="2" charset="2"/>
              <a:buChar char="§"/>
              <a:tabLst/>
              <a:defRPr/>
            </a:pPr>
            <a:r>
              <a:rPr lang="fa-IR" sz="4000" b="1" dirty="0">
                <a:solidFill>
                  <a:prstClr val="black"/>
                </a:solidFill>
                <a:latin typeface="Calibri"/>
                <a:cs typeface="B Nazanin" panose="00000400000000000000" pitchFamily="2" charset="-78"/>
              </a:rPr>
              <a:t>نمره درس کمبود یا جبرانی در میانگین نمرات نیمسال و میانگین کل نمرات دانشجو منظور</a:t>
            </a:r>
          </a:p>
          <a:p>
            <a:pPr marR="0" lvl="0" algn="just" defTabSz="914400" rtl="1" eaLnBrk="1" fontAlgn="auto" latinLnBrk="0" hangingPunct="1">
              <a:lnSpc>
                <a:spcPct val="100000"/>
              </a:lnSpc>
              <a:spcBef>
                <a:spcPct val="20000"/>
              </a:spcBef>
              <a:spcAft>
                <a:spcPts val="0"/>
              </a:spcAft>
              <a:buClrTx/>
              <a:buSzTx/>
              <a:tabLst/>
              <a:defRPr/>
            </a:pPr>
            <a:r>
              <a:rPr lang="fa-IR" sz="4000" b="1" dirty="0">
                <a:solidFill>
                  <a:prstClr val="black"/>
                </a:solidFill>
                <a:latin typeface="Calibri"/>
                <a:cs typeface="B Nazanin" panose="00000400000000000000" pitchFamily="2" charset="-78"/>
              </a:rPr>
              <a:t>    نمی شود(در کارنامه درج می گردد).</a:t>
            </a:r>
          </a:p>
          <a:p>
            <a:endParaRPr lang="fa-IR" sz="4000" b="1" dirty="0">
              <a:cs typeface="B Nazanin" panose="00000400000000000000" pitchFamily="2" charset="-78"/>
            </a:endParaRPr>
          </a:p>
        </p:txBody>
      </p:sp>
      <p:sp>
        <p:nvSpPr>
          <p:cNvPr id="4" name="Slide Number Placeholder 3">
            <a:extLst>
              <a:ext uri="{FF2B5EF4-FFF2-40B4-BE49-F238E27FC236}">
                <a16:creationId xmlns:a16="http://schemas.microsoft.com/office/drawing/2014/main" id="{A495913C-A116-4668-9C61-88B10861CF6F}"/>
              </a:ext>
            </a:extLst>
          </p:cNvPr>
          <p:cNvSpPr>
            <a:spLocks noGrp="1"/>
          </p:cNvSpPr>
          <p:nvPr>
            <p:ph type="sldNum" sz="quarter" idx="12"/>
          </p:nvPr>
        </p:nvSpPr>
        <p:spPr>
          <a:xfrm>
            <a:off x="4465155" y="6304834"/>
            <a:ext cx="1530927" cy="365125"/>
          </a:xfrm>
        </p:spPr>
        <p:txBody>
          <a:bodyPr/>
          <a:lstStyle/>
          <a:p>
            <a:pPr algn="ctr"/>
            <a:fld id="{579D9C67-7A85-408B-9FE5-31A63F206F51}" type="slidenum">
              <a:rPr lang="fa-IR" sz="1500" smtClean="0">
                <a:solidFill>
                  <a:srgbClr val="002060"/>
                </a:solidFill>
              </a:rPr>
              <a:pPr algn="ctr"/>
              <a:t>12</a:t>
            </a:fld>
            <a:endParaRPr lang="fa-IR" sz="1500" dirty="0">
              <a:solidFill>
                <a:srgbClr val="002060"/>
              </a:solidFill>
            </a:endParaRPr>
          </a:p>
        </p:txBody>
      </p:sp>
      <p:pic>
        <p:nvPicPr>
          <p:cNvPr id="9218" name="Picture 2" descr="وکتور کتاب برچسب">
            <a:extLst>
              <a:ext uri="{FF2B5EF4-FFF2-40B4-BE49-F238E27FC236}">
                <a16:creationId xmlns:a16="http://schemas.microsoft.com/office/drawing/2014/main" id="{C683B383-A9F4-4B03-81DD-03D30AD82CE9}"/>
              </a:ext>
            </a:extLst>
          </p:cNvPr>
          <p:cNvPicPr>
            <a:picLocks noChangeAspect="1" noChangeArrowheads="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27835" t="16149" r="36982" b="61315"/>
          <a:stretch/>
        </p:blipFill>
        <p:spPr bwMode="auto">
          <a:xfrm>
            <a:off x="481247" y="3736772"/>
            <a:ext cx="2377863" cy="2354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17114"/>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23B3ED-62CF-423A-A80D-56DF17DDE51A}"/>
              </a:ext>
            </a:extLst>
          </p:cNvPr>
          <p:cNvSpPr>
            <a:spLocks noGrp="1"/>
          </p:cNvSpPr>
          <p:nvPr>
            <p:ph type="sldNum" sz="quarter" idx="12"/>
          </p:nvPr>
        </p:nvSpPr>
        <p:spPr>
          <a:xfrm>
            <a:off x="5867400" y="6085490"/>
            <a:ext cx="457200" cy="503463"/>
          </a:xfrm>
        </p:spPr>
        <p:txBody>
          <a:bodyPr/>
          <a:lstStyle/>
          <a:p>
            <a:fld id="{579D9C67-7A85-408B-9FE5-31A63F206F51}" type="slidenum">
              <a:rPr lang="fa-IR" sz="1500" b="1" smtClean="0">
                <a:solidFill>
                  <a:schemeClr val="tx1">
                    <a:lumMod val="95000"/>
                    <a:lumOff val="5000"/>
                  </a:schemeClr>
                </a:solidFill>
              </a:rPr>
              <a:t>13</a:t>
            </a:fld>
            <a:endParaRPr lang="fa-IR" sz="1500" b="1" dirty="0">
              <a:solidFill>
                <a:schemeClr val="tx1">
                  <a:lumMod val="95000"/>
                  <a:lumOff val="5000"/>
                </a:schemeClr>
              </a:solidFill>
            </a:endParaRPr>
          </a:p>
        </p:txBody>
      </p:sp>
      <p:pic>
        <p:nvPicPr>
          <p:cNvPr id="7" name="Picture 2" descr="طرح گرافیکی و کارتونی مداد نارنجی فارغ التحصیل شده">
            <a:extLst>
              <a:ext uri="{FF2B5EF4-FFF2-40B4-BE49-F238E27FC236}">
                <a16:creationId xmlns:a16="http://schemas.microsoft.com/office/drawing/2014/main" id="{0B2D334B-654C-4ACB-9AB4-C4D9BED7AFD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9663077" y="1204304"/>
            <a:ext cx="1674254" cy="167425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DECF272-6C3D-4D08-838A-73F1B469E4BA}"/>
              </a:ext>
            </a:extLst>
          </p:cNvPr>
          <p:cNvSpPr txBox="1"/>
          <p:nvPr/>
        </p:nvSpPr>
        <p:spPr>
          <a:xfrm>
            <a:off x="9663077" y="606973"/>
            <a:ext cx="2439714" cy="553998"/>
          </a:xfrm>
          <a:prstGeom prst="rect">
            <a:avLst/>
          </a:prstGeom>
          <a:noFill/>
        </p:spPr>
        <p:txBody>
          <a:bodyPr wrap="square">
            <a:spAutoFit/>
          </a:bodyPr>
          <a:lstStyle/>
          <a:p>
            <a:r>
              <a:rPr lang="fa-IR" sz="3000" dirty="0">
                <a:solidFill>
                  <a:srgbClr val="C00000"/>
                </a:solidFill>
                <a:cs typeface="B Titr" panose="00000700000000000000" pitchFamily="2" charset="-78"/>
              </a:rPr>
              <a:t>نکته شماره 1:</a:t>
            </a:r>
            <a:endParaRPr lang="fa-IR" sz="3000" dirty="0"/>
          </a:p>
        </p:txBody>
      </p:sp>
      <p:sp>
        <p:nvSpPr>
          <p:cNvPr id="10" name="Rectangle 9">
            <a:extLst>
              <a:ext uri="{FF2B5EF4-FFF2-40B4-BE49-F238E27FC236}">
                <a16:creationId xmlns:a16="http://schemas.microsoft.com/office/drawing/2014/main" id="{557F1506-0EB0-4FD3-B29A-D70542B31567}"/>
              </a:ext>
            </a:extLst>
          </p:cNvPr>
          <p:cNvSpPr/>
          <p:nvPr/>
        </p:nvSpPr>
        <p:spPr>
          <a:xfrm>
            <a:off x="378373" y="2041431"/>
            <a:ext cx="10389475" cy="2554545"/>
          </a:xfrm>
          <a:prstGeom prst="rect">
            <a:avLst/>
          </a:prstGeom>
        </p:spPr>
        <p:txBody>
          <a:bodyPr wrap="square">
            <a:spAutoFit/>
          </a:bodyPr>
          <a:lstStyle/>
          <a:p>
            <a:pPr lvl="1" algn="ctr" rtl="1"/>
            <a:r>
              <a:rPr lang="fa-IR" sz="4000" b="1" dirty="0">
                <a:solidFill>
                  <a:srgbClr val="002060"/>
                </a:solidFill>
                <a:cs typeface="B Zar" panose="00000400000000000000" pitchFamily="2" charset="-78"/>
              </a:rPr>
              <a:t>بر اساس قانون حمایت از خانواده و جوانی جمعیت </a:t>
            </a:r>
          </a:p>
          <a:p>
            <a:pPr lvl="1" algn="ctr" rtl="1"/>
            <a:endParaRPr lang="fa-IR" sz="4000" b="1" dirty="0">
              <a:solidFill>
                <a:srgbClr val="002060"/>
              </a:solidFill>
              <a:cs typeface="B Zar" panose="00000400000000000000" pitchFamily="2" charset="-78"/>
            </a:endParaRPr>
          </a:p>
          <a:p>
            <a:pPr lvl="1" algn="ctr" rtl="1"/>
            <a:r>
              <a:rPr lang="fa-IR" sz="4000" b="1" dirty="0">
                <a:solidFill>
                  <a:srgbClr val="002060"/>
                </a:solidFill>
                <a:cs typeface="B Zar" panose="00000400000000000000" pitchFamily="2" charset="-78"/>
              </a:rPr>
              <a:t>خانم های باردار و دارای فرزند زیر سه سال  می توانند </a:t>
            </a:r>
            <a:r>
              <a:rPr lang="fa-IR" sz="4000" b="1" u="sng" dirty="0">
                <a:solidFill>
                  <a:srgbClr val="002060"/>
                </a:solidFill>
                <a:cs typeface="B Zar" panose="00000400000000000000" pitchFamily="2" charset="-78"/>
              </a:rPr>
              <a:t>دروس نظری </a:t>
            </a:r>
            <a:r>
              <a:rPr lang="fa-IR" sz="4000" b="1" dirty="0">
                <a:solidFill>
                  <a:srgbClr val="002060"/>
                </a:solidFill>
                <a:cs typeface="B Zar" panose="00000400000000000000" pitchFamily="2" charset="-78"/>
              </a:rPr>
              <a:t>را به صورت مجازی بگذرانند</a:t>
            </a:r>
          </a:p>
        </p:txBody>
      </p:sp>
    </p:spTree>
    <p:extLst>
      <p:ext uri="{BB962C8B-B14F-4D97-AF65-F5344CB8AC3E}">
        <p14:creationId xmlns:p14="http://schemas.microsoft.com/office/powerpoint/2010/main" val="2340075852"/>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C415C-9A67-441F-9D5E-EB3BECEDDA29}"/>
              </a:ext>
            </a:extLst>
          </p:cNvPr>
          <p:cNvSpPr>
            <a:spLocks noGrp="1"/>
          </p:cNvSpPr>
          <p:nvPr>
            <p:ph type="ctrTitle"/>
          </p:nvPr>
        </p:nvSpPr>
        <p:spPr>
          <a:xfrm>
            <a:off x="9607640" y="1635617"/>
            <a:ext cx="2240924" cy="1926422"/>
          </a:xfrm>
        </p:spPr>
        <p:txBody>
          <a:bodyPr>
            <a:normAutofit/>
          </a:bodyPr>
          <a:lstStyle/>
          <a:p>
            <a:pPr algn="ctr"/>
            <a:r>
              <a:rPr lang="fa-IR" sz="4500" dirty="0">
                <a:solidFill>
                  <a:schemeClr val="accent4">
                    <a:lumMod val="50000"/>
                  </a:schemeClr>
                </a:solidFill>
                <a:cs typeface="B Titr" panose="00000700000000000000" pitchFamily="2" charset="-78"/>
              </a:rPr>
              <a:t>مدت مجاز تحصیل:</a:t>
            </a:r>
          </a:p>
        </p:txBody>
      </p:sp>
      <p:sp>
        <p:nvSpPr>
          <p:cNvPr id="3" name="Subtitle 2">
            <a:extLst>
              <a:ext uri="{FF2B5EF4-FFF2-40B4-BE49-F238E27FC236}">
                <a16:creationId xmlns:a16="http://schemas.microsoft.com/office/drawing/2014/main" id="{1E2A65E2-F7AE-46D4-8CF2-62871BBE0394}"/>
              </a:ext>
            </a:extLst>
          </p:cNvPr>
          <p:cNvSpPr>
            <a:spLocks noGrp="1"/>
          </p:cNvSpPr>
          <p:nvPr>
            <p:ph type="subTitle" idx="1"/>
          </p:nvPr>
        </p:nvSpPr>
        <p:spPr>
          <a:xfrm>
            <a:off x="0" y="850006"/>
            <a:ext cx="9247031" cy="5280337"/>
          </a:xfrm>
        </p:spPr>
        <p:txBody>
          <a:bodyPr>
            <a:normAutofit fontScale="25000" lnSpcReduction="20000"/>
          </a:bodyPr>
          <a:lstStyle/>
          <a:p>
            <a:pPr algn="ctr"/>
            <a:r>
              <a:rPr lang="fa-IR" sz="12000" b="1" u="sng" dirty="0">
                <a:solidFill>
                  <a:srgbClr val="002060"/>
                </a:solidFill>
                <a:cs typeface="B Zar" panose="00000400000000000000" pitchFamily="2" charset="-78"/>
              </a:rPr>
              <a:t>حداکثر طول دوره 8 نیم سال است. </a:t>
            </a:r>
          </a:p>
          <a:p>
            <a:pPr algn="ctr"/>
            <a:endParaRPr lang="fa-IR" sz="2400" b="1" u="sng" dirty="0">
              <a:solidFill>
                <a:srgbClr val="C00000"/>
              </a:solidFill>
              <a:cs typeface="B Zar" panose="00000400000000000000" pitchFamily="2" charset="-78"/>
            </a:endParaRPr>
          </a:p>
          <a:p>
            <a:pPr algn="ctr"/>
            <a:endParaRPr lang="fa-IR" sz="2400" b="1" u="sng" dirty="0">
              <a:solidFill>
                <a:srgbClr val="C00000"/>
              </a:solidFill>
              <a:cs typeface="B Zar" panose="00000400000000000000" pitchFamily="2" charset="-78"/>
            </a:endParaRPr>
          </a:p>
          <a:p>
            <a:pPr algn="ctr">
              <a:lnSpc>
                <a:spcPct val="170000"/>
              </a:lnSpc>
            </a:pPr>
            <a:r>
              <a:rPr lang="fa-IR" sz="12000" b="1" dirty="0">
                <a:solidFill>
                  <a:srgbClr val="002060"/>
                </a:solidFill>
                <a:cs typeface="B Nazanin" panose="00000400000000000000" pitchFamily="2" charset="-78"/>
              </a:rPr>
              <a:t>شورای تحصیلات تکمیلی دانشگاه می تواند به پیشنهاد استاد راهنما و تایید دانشکده حداکثر تا </a:t>
            </a:r>
            <a:r>
              <a:rPr lang="fa-IR" sz="12000" b="1" u="sng" dirty="0">
                <a:solidFill>
                  <a:srgbClr val="002060"/>
                </a:solidFill>
                <a:cs typeface="B Nazanin" panose="00000400000000000000" pitchFamily="2" charset="-78"/>
              </a:rPr>
              <a:t>دو نیمسال تحصیلی</a:t>
            </a:r>
            <a:r>
              <a:rPr lang="fa-IR" sz="12000" b="1" dirty="0">
                <a:solidFill>
                  <a:srgbClr val="002060"/>
                </a:solidFill>
                <a:cs typeface="B Nazanin" panose="00000400000000000000" pitchFamily="2" charset="-78"/>
              </a:rPr>
              <a:t>، به کل مدت مجاز تحصیل دانشجو اضافه نماید.</a:t>
            </a:r>
          </a:p>
          <a:p>
            <a:pPr algn="ctr">
              <a:lnSpc>
                <a:spcPct val="170000"/>
              </a:lnSpc>
            </a:pPr>
            <a:r>
              <a:rPr lang="fa-IR" sz="10000" b="1" dirty="0">
                <a:solidFill>
                  <a:srgbClr val="002060"/>
                </a:solidFill>
                <a:latin typeface="Calibri"/>
                <a:cs typeface="B Nazanin" panose="00000400000000000000" pitchFamily="2" charset="-78"/>
              </a:rPr>
              <a:t>به ازای گذراندن هر 8 واحد از دروس کمبود یا جبرانی یک نیمسال و </a:t>
            </a:r>
            <a:r>
              <a:rPr lang="fa-IR" sz="10000" b="1" dirty="0">
                <a:solidFill>
                  <a:srgbClr val="002060"/>
                </a:solidFill>
                <a:cs typeface="B Nazanin" panose="00000400000000000000" pitchFamily="2" charset="-78"/>
              </a:rPr>
              <a:t>در صورت استفاده از فرصت مطالعاتی خارج از کشور با تصویب شورای تحصیلات تکمیلی دانشگاه حداکثر به مدت دو نیمسال تحصیلی به مدت مجاز تحصیل اضافه خواهد شد.</a:t>
            </a:r>
          </a:p>
          <a:p>
            <a:pPr algn="ctr">
              <a:lnSpc>
                <a:spcPct val="170000"/>
              </a:lnSpc>
            </a:pPr>
            <a:endParaRPr lang="fa-IR" sz="10000" b="1" dirty="0">
              <a:solidFill>
                <a:srgbClr val="C00000"/>
              </a:solidFill>
              <a:cs typeface="B Nazanin" panose="00000400000000000000" pitchFamily="2" charset="-78"/>
            </a:endParaRPr>
          </a:p>
          <a:p>
            <a:endParaRPr lang="fa-IR" dirty="0"/>
          </a:p>
        </p:txBody>
      </p:sp>
      <p:sp>
        <p:nvSpPr>
          <p:cNvPr id="4" name="Slide Number Placeholder 3">
            <a:extLst>
              <a:ext uri="{FF2B5EF4-FFF2-40B4-BE49-F238E27FC236}">
                <a16:creationId xmlns:a16="http://schemas.microsoft.com/office/drawing/2014/main" id="{5EC3BE56-B87F-474C-85BA-21F2AB1FE28B}"/>
              </a:ext>
            </a:extLst>
          </p:cNvPr>
          <p:cNvSpPr>
            <a:spLocks noGrp="1"/>
          </p:cNvSpPr>
          <p:nvPr>
            <p:ph type="sldNum" sz="quarter" idx="12"/>
          </p:nvPr>
        </p:nvSpPr>
        <p:spPr>
          <a:xfrm>
            <a:off x="4194698" y="6284890"/>
            <a:ext cx="1530927" cy="365125"/>
          </a:xfrm>
        </p:spPr>
        <p:txBody>
          <a:bodyPr/>
          <a:lstStyle/>
          <a:p>
            <a:pPr algn="ctr"/>
            <a:fld id="{579D9C67-7A85-408B-9FE5-31A63F206F51}" type="slidenum">
              <a:rPr lang="fa-IR" sz="1500" smtClean="0">
                <a:solidFill>
                  <a:srgbClr val="002060"/>
                </a:solidFill>
              </a:rPr>
              <a:pPr algn="ctr"/>
              <a:t>14</a:t>
            </a:fld>
            <a:endParaRPr lang="fa-IR" sz="1500" dirty="0">
              <a:solidFill>
                <a:srgbClr val="002060"/>
              </a:solidFill>
            </a:endParaRPr>
          </a:p>
        </p:txBody>
      </p:sp>
      <p:sp>
        <p:nvSpPr>
          <p:cNvPr id="6" name="Rectangle 5">
            <a:extLst>
              <a:ext uri="{FF2B5EF4-FFF2-40B4-BE49-F238E27FC236}">
                <a16:creationId xmlns:a16="http://schemas.microsoft.com/office/drawing/2014/main" id="{48C5A46F-8306-476A-A838-FD63280AD998}"/>
              </a:ext>
            </a:extLst>
          </p:cNvPr>
          <p:cNvSpPr/>
          <p:nvPr/>
        </p:nvSpPr>
        <p:spPr>
          <a:xfrm>
            <a:off x="9247031" y="5576551"/>
            <a:ext cx="1184856" cy="553792"/>
          </a:xfrm>
          <a:prstGeom prst="rect">
            <a:avLst/>
          </a:prstGeom>
          <a:solidFill>
            <a:srgbClr val="FFC000"/>
          </a:solidFill>
        </p:spPr>
        <p:style>
          <a:lnRef idx="0">
            <a:schemeClr val="accent5"/>
          </a:lnRef>
          <a:fillRef idx="3">
            <a:schemeClr val="accent5"/>
          </a:fillRef>
          <a:effectRef idx="3">
            <a:schemeClr val="accent5"/>
          </a:effectRef>
          <a:fontRef idx="minor">
            <a:schemeClr val="lt1"/>
          </a:fontRef>
        </p:style>
        <p:txBody>
          <a:bodyPr rtlCol="1" anchor="ctr"/>
          <a:lstStyle/>
          <a:p>
            <a:pPr algn="ctr"/>
            <a:r>
              <a:rPr lang="fa-IR" sz="2500" b="1" dirty="0">
                <a:solidFill>
                  <a:srgbClr val="002060"/>
                </a:solidFill>
                <a:cs typeface="B Nazanin" panose="00000400000000000000" pitchFamily="2" charset="-78"/>
              </a:rPr>
              <a:t>نکته</a:t>
            </a:r>
          </a:p>
        </p:txBody>
      </p:sp>
      <p:cxnSp>
        <p:nvCxnSpPr>
          <p:cNvPr id="7" name="Curved Connector 9">
            <a:extLst>
              <a:ext uri="{FF2B5EF4-FFF2-40B4-BE49-F238E27FC236}">
                <a16:creationId xmlns:a16="http://schemas.microsoft.com/office/drawing/2014/main" id="{5218BE83-00B2-417E-8B8D-6024D2549B13}"/>
              </a:ext>
            </a:extLst>
          </p:cNvPr>
          <p:cNvCxnSpPr>
            <a:cxnSpLocks/>
          </p:cNvCxnSpPr>
          <p:nvPr/>
        </p:nvCxnSpPr>
        <p:spPr>
          <a:xfrm rot="16200000" flipV="1">
            <a:off x="8848064" y="4552626"/>
            <a:ext cx="1099144" cy="948706"/>
          </a:xfrm>
          <a:prstGeom prst="curvedConnector3">
            <a:avLst>
              <a:gd name="adj1" fmla="val 98768"/>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236286"/>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5F4B84-AEF8-40D4-B01B-C9D66CA89271}"/>
              </a:ext>
            </a:extLst>
          </p:cNvPr>
          <p:cNvSpPr/>
          <p:nvPr/>
        </p:nvSpPr>
        <p:spPr>
          <a:xfrm>
            <a:off x="158906" y="207937"/>
            <a:ext cx="11874187" cy="6442125"/>
          </a:xfrm>
          <a:prstGeom prst="rect">
            <a:avLst/>
          </a:prstGeom>
          <a:solidFill>
            <a:srgbClr val="92D050"/>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fa-IR"/>
          </a:p>
        </p:txBody>
      </p:sp>
      <p:sp>
        <p:nvSpPr>
          <p:cNvPr id="6" name="Oval 5">
            <a:extLst>
              <a:ext uri="{FF2B5EF4-FFF2-40B4-BE49-F238E27FC236}">
                <a16:creationId xmlns:a16="http://schemas.microsoft.com/office/drawing/2014/main" id="{A83B5B48-6E84-4CAA-A433-28B41B6E7EAD}"/>
              </a:ext>
            </a:extLst>
          </p:cNvPr>
          <p:cNvSpPr/>
          <p:nvPr/>
        </p:nvSpPr>
        <p:spPr>
          <a:xfrm>
            <a:off x="8360306" y="556587"/>
            <a:ext cx="2490506" cy="1956816"/>
          </a:xfrm>
          <a:prstGeom prst="ellipse">
            <a:avLst/>
          </a:prstGeom>
          <a:solidFill>
            <a:schemeClr val="accent5">
              <a:lumMod val="40000"/>
              <a:lumOff val="60000"/>
            </a:schemeClr>
          </a:solidFill>
          <a:ln w="57150">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en-US" sz="5000" dirty="0" err="1">
                <a:solidFill>
                  <a:srgbClr val="002060"/>
                </a:solidFill>
                <a:latin typeface="Times New Roman" panose="02020603050405020304" pitchFamily="18" charset="0"/>
                <a:cs typeface="Times New Roman" panose="02020603050405020304" pitchFamily="18" charset="0"/>
              </a:rPr>
              <a:t>Ph.D</a:t>
            </a:r>
            <a:endParaRPr lang="fa-IR" sz="5000" dirty="0">
              <a:solidFill>
                <a:srgbClr val="002060"/>
              </a:solidFill>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625220CE-4069-4B60-9000-7807CB63C5C5}"/>
              </a:ext>
            </a:extLst>
          </p:cNvPr>
          <p:cNvSpPr/>
          <p:nvPr/>
        </p:nvSpPr>
        <p:spPr>
          <a:xfrm>
            <a:off x="1118016" y="556587"/>
            <a:ext cx="3622134" cy="1956816"/>
          </a:xfrm>
          <a:prstGeom prst="ellipse">
            <a:avLst/>
          </a:prstGeom>
          <a:solidFill>
            <a:schemeClr val="accent5">
              <a:lumMod val="40000"/>
              <a:lumOff val="60000"/>
            </a:schemeClr>
          </a:solidFill>
          <a:ln w="57150">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en-US" sz="4000" dirty="0" err="1">
                <a:solidFill>
                  <a:srgbClr val="002060"/>
                </a:solidFill>
                <a:latin typeface="Times New Roman" panose="02020603050405020304" pitchFamily="18" charset="0"/>
                <a:cs typeface="Times New Roman" panose="02020603050405020304" pitchFamily="18" charset="0"/>
              </a:rPr>
              <a:t>Ph.D</a:t>
            </a:r>
            <a:r>
              <a:rPr lang="en-US" sz="4000" dirty="0">
                <a:solidFill>
                  <a:srgbClr val="002060"/>
                </a:solidFill>
                <a:latin typeface="Times New Roman" panose="02020603050405020304" pitchFamily="18" charset="0"/>
                <a:cs typeface="Times New Roman" panose="02020603050405020304" pitchFamily="18" charset="0"/>
              </a:rPr>
              <a:t> </a:t>
            </a:r>
          </a:p>
          <a:p>
            <a:pPr algn="ctr"/>
            <a:r>
              <a:rPr lang="en-US" sz="4000" dirty="0">
                <a:solidFill>
                  <a:srgbClr val="002060"/>
                </a:solidFill>
                <a:latin typeface="Times New Roman" panose="02020603050405020304" pitchFamily="18" charset="0"/>
                <a:cs typeface="Times New Roman" panose="02020603050405020304" pitchFamily="18" charset="0"/>
              </a:rPr>
              <a:t>by research</a:t>
            </a:r>
            <a:endParaRPr lang="fa-IR" sz="4000" dirty="0">
              <a:solidFill>
                <a:srgbClr val="002060"/>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3461E25B-34B6-4736-94CC-25B42CACB7EA}"/>
              </a:ext>
            </a:extLst>
          </p:cNvPr>
          <p:cNvCxnSpPr>
            <a:cxnSpLocks/>
            <a:endCxn id="22" idx="0"/>
          </p:cNvCxnSpPr>
          <p:nvPr/>
        </p:nvCxnSpPr>
        <p:spPr>
          <a:xfrm>
            <a:off x="10288743" y="2358057"/>
            <a:ext cx="720135" cy="2072241"/>
          </a:xfrm>
          <a:prstGeom prst="straightConnector1">
            <a:avLst/>
          </a:prstGeom>
          <a:ln w="57150">
            <a:solidFill>
              <a:schemeClr val="tx1">
                <a:lumMod val="95000"/>
                <a:lumOff val="5000"/>
              </a:schemeClr>
            </a:solidFill>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CC15E7AB-03DE-4B8E-977A-DA6EFFBC2628}"/>
              </a:ext>
            </a:extLst>
          </p:cNvPr>
          <p:cNvCxnSpPr>
            <a:cxnSpLocks/>
          </p:cNvCxnSpPr>
          <p:nvPr/>
        </p:nvCxnSpPr>
        <p:spPr>
          <a:xfrm>
            <a:off x="3584079" y="2446732"/>
            <a:ext cx="941369" cy="1983566"/>
          </a:xfrm>
          <a:prstGeom prst="straightConnector1">
            <a:avLst/>
          </a:prstGeom>
          <a:ln w="57150">
            <a:solidFill>
              <a:schemeClr val="tx1">
                <a:lumMod val="95000"/>
                <a:lumOff val="5000"/>
              </a:schemeClr>
            </a:solidFill>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a:extLst>
              <a:ext uri="{FF2B5EF4-FFF2-40B4-BE49-F238E27FC236}">
                <a16:creationId xmlns:a16="http://schemas.microsoft.com/office/drawing/2014/main" id="{0537F100-F30F-4457-9606-9F14E00F1F06}"/>
              </a:ext>
            </a:extLst>
          </p:cNvPr>
          <p:cNvCxnSpPr>
            <a:cxnSpLocks/>
            <a:endCxn id="21" idx="0"/>
          </p:cNvCxnSpPr>
          <p:nvPr/>
        </p:nvCxnSpPr>
        <p:spPr>
          <a:xfrm flipH="1">
            <a:off x="8057880" y="2394421"/>
            <a:ext cx="863010" cy="2036599"/>
          </a:xfrm>
          <a:prstGeom prst="straightConnector1">
            <a:avLst/>
          </a:prstGeom>
          <a:ln w="57150">
            <a:solidFill>
              <a:schemeClr val="tx1">
                <a:lumMod val="95000"/>
                <a:lumOff val="5000"/>
              </a:schemeClr>
            </a:solidFill>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AEA3B0C2-A370-4018-94B0-DB87F5F4BA6C}"/>
              </a:ext>
            </a:extLst>
          </p:cNvPr>
          <p:cNvCxnSpPr>
            <a:cxnSpLocks/>
          </p:cNvCxnSpPr>
          <p:nvPr/>
        </p:nvCxnSpPr>
        <p:spPr>
          <a:xfrm flipH="1">
            <a:off x="1213810" y="2434790"/>
            <a:ext cx="995310" cy="1988417"/>
          </a:xfrm>
          <a:prstGeom prst="straightConnector1">
            <a:avLst/>
          </a:prstGeom>
          <a:ln w="57150">
            <a:solidFill>
              <a:schemeClr val="tx1">
                <a:lumMod val="95000"/>
                <a:lumOff val="5000"/>
              </a:schemeClr>
            </a:solidFill>
            <a:tailEnd type="triangle"/>
          </a:ln>
        </p:spPr>
        <p:style>
          <a:lnRef idx="2">
            <a:schemeClr val="dk1"/>
          </a:lnRef>
          <a:fillRef idx="0">
            <a:schemeClr val="dk1"/>
          </a:fillRef>
          <a:effectRef idx="1">
            <a:schemeClr val="dk1"/>
          </a:effectRef>
          <a:fontRef idx="minor">
            <a:schemeClr val="tx1"/>
          </a:fontRef>
        </p:style>
      </p:cxnSp>
      <p:sp>
        <p:nvSpPr>
          <p:cNvPr id="19" name="Oval 18">
            <a:extLst>
              <a:ext uri="{FF2B5EF4-FFF2-40B4-BE49-F238E27FC236}">
                <a16:creationId xmlns:a16="http://schemas.microsoft.com/office/drawing/2014/main" id="{16AD9A00-A313-4485-BFFE-C29553AA680E}"/>
              </a:ext>
            </a:extLst>
          </p:cNvPr>
          <p:cNvSpPr/>
          <p:nvPr/>
        </p:nvSpPr>
        <p:spPr>
          <a:xfrm>
            <a:off x="3854452" y="4453195"/>
            <a:ext cx="1565586" cy="1772077"/>
          </a:xfrm>
          <a:prstGeom prst="ellipse">
            <a:avLst/>
          </a:prstGeom>
          <a:solidFill>
            <a:schemeClr val="accent5">
              <a:lumMod val="40000"/>
              <a:lumOff val="60000"/>
            </a:schemeClr>
          </a:solidFill>
          <a:ln w="57150">
            <a:solidFill>
              <a:srgbClr val="002060"/>
            </a:solidFill>
          </a:ln>
        </p:spPr>
        <p:style>
          <a:lnRef idx="3">
            <a:schemeClr val="lt1"/>
          </a:lnRef>
          <a:fillRef idx="1">
            <a:schemeClr val="accent3"/>
          </a:fillRef>
          <a:effectRef idx="1">
            <a:schemeClr val="accent3"/>
          </a:effectRef>
          <a:fontRef idx="minor">
            <a:schemeClr val="lt1"/>
          </a:fontRef>
        </p:style>
        <p:txBody>
          <a:bodyPr rtlCol="1" anchor="ctr"/>
          <a:lstStyle/>
          <a:p>
            <a:pPr algn="ctr"/>
            <a:r>
              <a:rPr lang="fa-IR" sz="2800" b="1" dirty="0">
                <a:solidFill>
                  <a:srgbClr val="002060"/>
                </a:solidFill>
                <a:cs typeface="B Nazanin" panose="00000400000000000000" pitchFamily="2" charset="-78"/>
              </a:rPr>
              <a:t>2 نیمسال</a:t>
            </a:r>
          </a:p>
        </p:txBody>
      </p:sp>
      <p:sp>
        <p:nvSpPr>
          <p:cNvPr id="20" name="Oval 19">
            <a:extLst>
              <a:ext uri="{FF2B5EF4-FFF2-40B4-BE49-F238E27FC236}">
                <a16:creationId xmlns:a16="http://schemas.microsoft.com/office/drawing/2014/main" id="{8C16D33B-5940-451A-B771-D19F96591803}"/>
              </a:ext>
            </a:extLst>
          </p:cNvPr>
          <p:cNvSpPr/>
          <p:nvPr/>
        </p:nvSpPr>
        <p:spPr>
          <a:xfrm>
            <a:off x="389335" y="4453838"/>
            <a:ext cx="1565586" cy="1772077"/>
          </a:xfrm>
          <a:prstGeom prst="ellipse">
            <a:avLst/>
          </a:prstGeom>
          <a:solidFill>
            <a:schemeClr val="accent5">
              <a:lumMod val="40000"/>
              <a:lumOff val="60000"/>
            </a:schemeClr>
          </a:solidFill>
          <a:ln w="57150">
            <a:solidFill>
              <a:schemeClr val="tx1">
                <a:lumMod val="95000"/>
                <a:lumOff val="5000"/>
              </a:schemeClr>
            </a:solidFill>
          </a:ln>
        </p:spPr>
        <p:style>
          <a:lnRef idx="3">
            <a:schemeClr val="lt1"/>
          </a:lnRef>
          <a:fillRef idx="1">
            <a:schemeClr val="accent3"/>
          </a:fillRef>
          <a:effectRef idx="1">
            <a:schemeClr val="accent3"/>
          </a:effectRef>
          <a:fontRef idx="minor">
            <a:schemeClr val="lt1"/>
          </a:fontRef>
        </p:style>
        <p:txBody>
          <a:bodyPr rtlCol="1" anchor="ctr"/>
          <a:lstStyle/>
          <a:p>
            <a:pPr algn="ctr"/>
            <a:r>
              <a:rPr lang="fa-IR" sz="2800" b="1" dirty="0">
                <a:solidFill>
                  <a:srgbClr val="002060"/>
                </a:solidFill>
                <a:cs typeface="B Nazanin" panose="00000400000000000000" pitchFamily="2" charset="-78"/>
              </a:rPr>
              <a:t>6 نیمسال</a:t>
            </a:r>
          </a:p>
        </p:txBody>
      </p:sp>
      <p:sp>
        <p:nvSpPr>
          <p:cNvPr id="21" name="Oval 20">
            <a:extLst>
              <a:ext uri="{FF2B5EF4-FFF2-40B4-BE49-F238E27FC236}">
                <a16:creationId xmlns:a16="http://schemas.microsoft.com/office/drawing/2014/main" id="{800AB65B-A3C0-4E38-8255-0C46BECD2893}"/>
              </a:ext>
            </a:extLst>
          </p:cNvPr>
          <p:cNvSpPr/>
          <p:nvPr/>
        </p:nvSpPr>
        <p:spPr>
          <a:xfrm>
            <a:off x="7275087" y="4431020"/>
            <a:ext cx="1565586" cy="1772077"/>
          </a:xfrm>
          <a:prstGeom prst="ellipse">
            <a:avLst/>
          </a:prstGeom>
          <a:solidFill>
            <a:schemeClr val="accent5">
              <a:lumMod val="40000"/>
              <a:lumOff val="60000"/>
            </a:schemeClr>
          </a:solidFill>
          <a:ln w="57150">
            <a:solidFill>
              <a:schemeClr val="tx1">
                <a:lumMod val="95000"/>
                <a:lumOff val="5000"/>
              </a:schemeClr>
            </a:solidFill>
          </a:ln>
        </p:spPr>
        <p:style>
          <a:lnRef idx="3">
            <a:schemeClr val="lt1"/>
          </a:lnRef>
          <a:fillRef idx="1">
            <a:schemeClr val="accent3"/>
          </a:fillRef>
          <a:effectRef idx="1">
            <a:schemeClr val="accent3"/>
          </a:effectRef>
          <a:fontRef idx="minor">
            <a:schemeClr val="lt1"/>
          </a:fontRef>
        </p:style>
        <p:txBody>
          <a:bodyPr rtlCol="1" anchor="ctr"/>
          <a:lstStyle/>
          <a:p>
            <a:pPr algn="ctr"/>
            <a:r>
              <a:rPr lang="fa-IR" sz="2500" b="1" dirty="0">
                <a:solidFill>
                  <a:srgbClr val="002060"/>
                </a:solidFill>
                <a:cs typeface="B Nazanin" panose="00000400000000000000" pitchFamily="2" charset="-78"/>
              </a:rPr>
              <a:t>4 تا 5 نیمسال</a:t>
            </a:r>
          </a:p>
        </p:txBody>
      </p:sp>
      <p:sp>
        <p:nvSpPr>
          <p:cNvPr id="22" name="Oval 21">
            <a:extLst>
              <a:ext uri="{FF2B5EF4-FFF2-40B4-BE49-F238E27FC236}">
                <a16:creationId xmlns:a16="http://schemas.microsoft.com/office/drawing/2014/main" id="{F1EF7F14-E086-4127-BC99-4BD72DD4E48A}"/>
              </a:ext>
            </a:extLst>
          </p:cNvPr>
          <p:cNvSpPr/>
          <p:nvPr/>
        </p:nvSpPr>
        <p:spPr>
          <a:xfrm>
            <a:off x="10226085" y="4430298"/>
            <a:ext cx="1565586" cy="1772077"/>
          </a:xfrm>
          <a:prstGeom prst="ellipse">
            <a:avLst/>
          </a:prstGeom>
          <a:solidFill>
            <a:schemeClr val="accent5">
              <a:lumMod val="40000"/>
              <a:lumOff val="60000"/>
            </a:schemeClr>
          </a:solidFill>
          <a:ln>
            <a:solidFill>
              <a:schemeClr val="tx1">
                <a:lumMod val="95000"/>
                <a:lumOff val="5000"/>
              </a:schemeClr>
            </a:solidFill>
          </a:ln>
        </p:spPr>
        <p:style>
          <a:lnRef idx="3">
            <a:schemeClr val="lt1"/>
          </a:lnRef>
          <a:fillRef idx="1">
            <a:schemeClr val="accent3"/>
          </a:fillRef>
          <a:effectRef idx="1">
            <a:schemeClr val="accent3"/>
          </a:effectRef>
          <a:fontRef idx="minor">
            <a:schemeClr val="lt1"/>
          </a:fontRef>
        </p:style>
        <p:txBody>
          <a:bodyPr rtlCol="1" anchor="ctr"/>
          <a:lstStyle/>
          <a:p>
            <a:pPr algn="ctr"/>
            <a:r>
              <a:rPr lang="fa-IR" sz="2800" b="1" dirty="0">
                <a:solidFill>
                  <a:srgbClr val="002060"/>
                </a:solidFill>
                <a:cs typeface="B Nazanin" panose="00000400000000000000" pitchFamily="2" charset="-78"/>
              </a:rPr>
              <a:t>3 تا 4 نیمسال</a:t>
            </a:r>
          </a:p>
        </p:txBody>
      </p:sp>
      <p:sp>
        <p:nvSpPr>
          <p:cNvPr id="28" name="Rectangle 27">
            <a:extLst>
              <a:ext uri="{FF2B5EF4-FFF2-40B4-BE49-F238E27FC236}">
                <a16:creationId xmlns:a16="http://schemas.microsoft.com/office/drawing/2014/main" id="{84BEBAF8-50D1-455B-9522-DD54B23BA0B2}"/>
              </a:ext>
            </a:extLst>
          </p:cNvPr>
          <p:cNvSpPr/>
          <p:nvPr/>
        </p:nvSpPr>
        <p:spPr>
          <a:xfrm rot="4265765">
            <a:off x="10133288" y="2924982"/>
            <a:ext cx="1751177" cy="630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500" b="1" dirty="0">
                <a:solidFill>
                  <a:srgbClr val="002060"/>
                </a:solidFill>
                <a:cs typeface="B Nazanin" panose="00000400000000000000" pitchFamily="2" charset="-78"/>
              </a:rPr>
              <a:t>دوره آموزشی</a:t>
            </a:r>
          </a:p>
        </p:txBody>
      </p:sp>
      <p:sp>
        <p:nvSpPr>
          <p:cNvPr id="30" name="Rectangle 29">
            <a:extLst>
              <a:ext uri="{FF2B5EF4-FFF2-40B4-BE49-F238E27FC236}">
                <a16:creationId xmlns:a16="http://schemas.microsoft.com/office/drawing/2014/main" id="{3A6C56FB-7D8D-4D27-A3F6-1710C1BF26A0}"/>
              </a:ext>
            </a:extLst>
          </p:cNvPr>
          <p:cNvSpPr/>
          <p:nvPr/>
        </p:nvSpPr>
        <p:spPr>
          <a:xfrm rot="17547546">
            <a:off x="7288863" y="2924096"/>
            <a:ext cx="1751177" cy="630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500" b="1" dirty="0">
                <a:solidFill>
                  <a:srgbClr val="002060"/>
                </a:solidFill>
                <a:cs typeface="B Nazanin" panose="00000400000000000000" pitchFamily="2" charset="-78"/>
              </a:rPr>
              <a:t>دوره پژوهشی</a:t>
            </a:r>
          </a:p>
        </p:txBody>
      </p:sp>
      <p:sp>
        <p:nvSpPr>
          <p:cNvPr id="31" name="Rectangle 30">
            <a:extLst>
              <a:ext uri="{FF2B5EF4-FFF2-40B4-BE49-F238E27FC236}">
                <a16:creationId xmlns:a16="http://schemas.microsoft.com/office/drawing/2014/main" id="{122D31CD-D55D-4001-9138-A398829577F0}"/>
              </a:ext>
            </a:extLst>
          </p:cNvPr>
          <p:cNvSpPr/>
          <p:nvPr/>
        </p:nvSpPr>
        <p:spPr>
          <a:xfrm rot="3755210">
            <a:off x="3538251" y="2965204"/>
            <a:ext cx="1751177" cy="630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500" b="1" dirty="0">
                <a:solidFill>
                  <a:srgbClr val="002060"/>
                </a:solidFill>
                <a:cs typeface="B Nazanin" panose="00000400000000000000" pitchFamily="2" charset="-78"/>
              </a:rPr>
              <a:t>دوره آموزشی</a:t>
            </a:r>
          </a:p>
        </p:txBody>
      </p:sp>
      <p:sp>
        <p:nvSpPr>
          <p:cNvPr id="33" name="Rectangle 32">
            <a:extLst>
              <a:ext uri="{FF2B5EF4-FFF2-40B4-BE49-F238E27FC236}">
                <a16:creationId xmlns:a16="http://schemas.microsoft.com/office/drawing/2014/main" id="{D76185C0-5175-41E5-B672-6DF87DDE05D8}"/>
              </a:ext>
            </a:extLst>
          </p:cNvPr>
          <p:cNvSpPr/>
          <p:nvPr/>
        </p:nvSpPr>
        <p:spPr>
          <a:xfrm rot="17822543">
            <a:off x="400440" y="2987974"/>
            <a:ext cx="1751177" cy="630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500" b="1" dirty="0">
                <a:solidFill>
                  <a:srgbClr val="002060"/>
                </a:solidFill>
                <a:cs typeface="B Nazanin" panose="00000400000000000000" pitchFamily="2" charset="-78"/>
              </a:rPr>
              <a:t>دوره پژوهشی</a:t>
            </a:r>
          </a:p>
        </p:txBody>
      </p:sp>
      <p:sp>
        <p:nvSpPr>
          <p:cNvPr id="2" name="Slide Number Placeholder 1">
            <a:extLst>
              <a:ext uri="{FF2B5EF4-FFF2-40B4-BE49-F238E27FC236}">
                <a16:creationId xmlns:a16="http://schemas.microsoft.com/office/drawing/2014/main" id="{E62712CF-7D2E-4193-8105-E0689F45FF9F}"/>
              </a:ext>
            </a:extLst>
          </p:cNvPr>
          <p:cNvSpPr>
            <a:spLocks noGrp="1"/>
          </p:cNvSpPr>
          <p:nvPr>
            <p:ph type="sldNum" sz="quarter" idx="12"/>
          </p:nvPr>
        </p:nvSpPr>
        <p:spPr>
          <a:xfrm>
            <a:off x="5500255" y="6231473"/>
            <a:ext cx="1463040" cy="390455"/>
          </a:xfrm>
        </p:spPr>
        <p:txBody>
          <a:bodyPr/>
          <a:lstStyle/>
          <a:p>
            <a:pPr algn="ctr"/>
            <a:fld id="{579D9C67-7A85-408B-9FE5-31A63F206F51}" type="slidenum">
              <a:rPr lang="fa-IR" sz="1500" b="1" smtClean="0">
                <a:solidFill>
                  <a:srgbClr val="002060"/>
                </a:solidFill>
              </a:rPr>
              <a:pPr algn="ctr"/>
              <a:t>15</a:t>
            </a:fld>
            <a:endParaRPr lang="fa-IR" sz="1500" b="1" dirty="0">
              <a:solidFill>
                <a:srgbClr val="002060"/>
              </a:solidFill>
            </a:endParaRPr>
          </a:p>
        </p:txBody>
      </p:sp>
      <p:pic>
        <p:nvPicPr>
          <p:cNvPr id="23" name="Picture 2" descr="دانلود برنامه 2000 زنگ موبایل برای اندروید | مایکت">
            <a:extLst>
              <a:ext uri="{FF2B5EF4-FFF2-40B4-BE49-F238E27FC236}">
                <a16:creationId xmlns:a16="http://schemas.microsoft.com/office/drawing/2014/main" id="{3BEB450A-C483-4961-A082-3B547BB8A5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125994">
            <a:off x="5262306" y="509121"/>
            <a:ext cx="1612904" cy="1612904"/>
          </a:xfrm>
          <a:prstGeom prst="rect">
            <a:avLst/>
          </a:prstGeom>
          <a:noFill/>
          <a:extLst>
            <a:ext uri="{909E8E84-426E-40DD-AFC4-6F175D3DCCD1}">
              <a14:hiddenFill xmlns:a14="http://schemas.microsoft.com/office/drawing/2010/main">
                <a:solidFill>
                  <a:srgbClr val="FFFFFF"/>
                </a:solidFill>
              </a14:hiddenFill>
            </a:ext>
          </a:extLst>
        </p:spPr>
      </p:pic>
      <p:sp>
        <p:nvSpPr>
          <p:cNvPr id="3" name="Explosion: 14 Points 2">
            <a:extLst>
              <a:ext uri="{FF2B5EF4-FFF2-40B4-BE49-F238E27FC236}">
                <a16:creationId xmlns:a16="http://schemas.microsoft.com/office/drawing/2014/main" id="{81BF5ECC-7E8F-45DE-A1FC-D85240174675}"/>
              </a:ext>
            </a:extLst>
          </p:cNvPr>
          <p:cNvSpPr/>
          <p:nvPr/>
        </p:nvSpPr>
        <p:spPr>
          <a:xfrm>
            <a:off x="5159494" y="1656490"/>
            <a:ext cx="2040063" cy="1403131"/>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000" b="1" dirty="0">
                <a:solidFill>
                  <a:schemeClr val="tx1">
                    <a:lumMod val="95000"/>
                    <a:lumOff val="5000"/>
                  </a:schemeClr>
                </a:solidFill>
                <a:cs typeface="B Nazanin" panose="00000400000000000000" pitchFamily="2" charset="-78"/>
              </a:rPr>
              <a:t>توجه</a:t>
            </a:r>
          </a:p>
        </p:txBody>
      </p:sp>
    </p:spTree>
    <p:extLst>
      <p:ext uri="{BB962C8B-B14F-4D97-AF65-F5344CB8AC3E}">
        <p14:creationId xmlns:p14="http://schemas.microsoft.com/office/powerpoint/2010/main" val="3777854621"/>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B4C9D-9868-4F64-A1DE-4C6650DBA52D}"/>
              </a:ext>
            </a:extLst>
          </p:cNvPr>
          <p:cNvSpPr>
            <a:spLocks noGrp="1"/>
          </p:cNvSpPr>
          <p:nvPr>
            <p:ph type="title"/>
          </p:nvPr>
        </p:nvSpPr>
        <p:spPr>
          <a:xfrm>
            <a:off x="1594834" y="2160432"/>
            <a:ext cx="7381742" cy="1371600"/>
          </a:xfrm>
        </p:spPr>
        <p:txBody>
          <a:bodyPr>
            <a:normAutofit fontScale="90000"/>
          </a:bodyPr>
          <a:lstStyle/>
          <a:p>
            <a:pPr algn="ctr"/>
            <a:br>
              <a:rPr lang="fa-IR" sz="4500" b="1" dirty="0">
                <a:solidFill>
                  <a:schemeClr val="accent5">
                    <a:lumMod val="20000"/>
                    <a:lumOff val="80000"/>
                  </a:schemeClr>
                </a:solidFill>
                <a:cs typeface="B Nazanin" panose="00000400000000000000" pitchFamily="2" charset="-78"/>
              </a:rPr>
            </a:br>
            <a:br>
              <a:rPr lang="fa-IR" sz="4500" b="1" dirty="0">
                <a:solidFill>
                  <a:schemeClr val="accent5">
                    <a:lumMod val="20000"/>
                    <a:lumOff val="80000"/>
                  </a:schemeClr>
                </a:solidFill>
                <a:cs typeface="B Nazanin" panose="00000400000000000000" pitchFamily="2" charset="-78"/>
              </a:rPr>
            </a:br>
            <a:r>
              <a:rPr lang="fa-IR" sz="4400" b="1" dirty="0">
                <a:solidFill>
                  <a:srgbClr val="002060"/>
                </a:solidFill>
                <a:cs typeface="B Nazanin" panose="00000400000000000000" pitchFamily="2" charset="-78"/>
              </a:rPr>
              <a:t>پرداخت کمک هزینه به دانشجو لغایت نیمسال نهم صورت می پذیرد.</a:t>
            </a:r>
            <a:br>
              <a:rPr lang="fa-IR" sz="4400" b="1" dirty="0">
                <a:solidFill>
                  <a:srgbClr val="002060"/>
                </a:solidFill>
                <a:cs typeface="B Nazanin" panose="00000400000000000000" pitchFamily="2" charset="-78"/>
              </a:rPr>
            </a:br>
            <a:br>
              <a:rPr lang="fa-IR" sz="4400" b="1" dirty="0">
                <a:solidFill>
                  <a:srgbClr val="002060"/>
                </a:solidFill>
                <a:cs typeface="B Nazanin" panose="00000400000000000000" pitchFamily="2" charset="-78"/>
              </a:rPr>
            </a:br>
            <a:br>
              <a:rPr lang="fa-IR" sz="4000" b="1" dirty="0">
                <a:solidFill>
                  <a:srgbClr val="002060"/>
                </a:solidFill>
                <a:cs typeface="B Nazanin" panose="00000400000000000000" pitchFamily="2" charset="-78"/>
              </a:rPr>
            </a:br>
            <a:r>
              <a:rPr lang="fa-IR" sz="4000" b="1" dirty="0">
                <a:solidFill>
                  <a:srgbClr val="002060"/>
                </a:solidFill>
                <a:cs typeface="B Nazanin" panose="00000400000000000000" pitchFamily="2" charset="-78"/>
              </a:rPr>
              <a:t>از نیمسال یازدهم نیز دانشجو ملزم به پرداخت شهریه به میزان شهریه دانشجویان پردیس خودگردان می باشد. </a:t>
            </a:r>
          </a:p>
        </p:txBody>
      </p:sp>
      <p:sp>
        <p:nvSpPr>
          <p:cNvPr id="3" name="Slide Number Placeholder 2">
            <a:extLst>
              <a:ext uri="{FF2B5EF4-FFF2-40B4-BE49-F238E27FC236}">
                <a16:creationId xmlns:a16="http://schemas.microsoft.com/office/drawing/2014/main" id="{DC66D077-6B65-4983-B17E-A2A8254032B7}"/>
              </a:ext>
            </a:extLst>
          </p:cNvPr>
          <p:cNvSpPr>
            <a:spLocks noGrp="1"/>
          </p:cNvSpPr>
          <p:nvPr>
            <p:ph type="sldNum" sz="quarter" idx="12"/>
          </p:nvPr>
        </p:nvSpPr>
        <p:spPr>
          <a:xfrm>
            <a:off x="4764539" y="6269035"/>
            <a:ext cx="1463040" cy="274320"/>
          </a:xfrm>
        </p:spPr>
        <p:txBody>
          <a:bodyPr/>
          <a:lstStyle/>
          <a:p>
            <a:pPr algn="ctr"/>
            <a:fld id="{579D9C67-7A85-408B-9FE5-31A63F206F51}" type="slidenum">
              <a:rPr lang="fa-IR" sz="1500" b="1" smtClean="0">
                <a:solidFill>
                  <a:srgbClr val="002060"/>
                </a:solidFill>
              </a:rPr>
              <a:pPr algn="ctr"/>
              <a:t>16</a:t>
            </a:fld>
            <a:endParaRPr lang="fa-IR" sz="1500" b="1" dirty="0">
              <a:solidFill>
                <a:srgbClr val="002060"/>
              </a:solidFill>
            </a:endParaRPr>
          </a:p>
        </p:txBody>
      </p:sp>
      <p:sp>
        <p:nvSpPr>
          <p:cNvPr id="4" name="Title 1">
            <a:extLst>
              <a:ext uri="{FF2B5EF4-FFF2-40B4-BE49-F238E27FC236}">
                <a16:creationId xmlns:a16="http://schemas.microsoft.com/office/drawing/2014/main" id="{668206C1-9CD1-4794-ABCE-DFF9DCB58EFF}"/>
              </a:ext>
            </a:extLst>
          </p:cNvPr>
          <p:cNvSpPr txBox="1">
            <a:spLocks/>
          </p:cNvSpPr>
          <p:nvPr/>
        </p:nvSpPr>
        <p:spPr>
          <a:xfrm>
            <a:off x="8576255" y="480979"/>
            <a:ext cx="2921358" cy="847415"/>
          </a:xfrm>
          <a:prstGeom prst="rect">
            <a:avLst/>
          </a:prstGeom>
        </p:spPr>
        <p:txBody>
          <a:bodyPr vert="horz" lIns="91440" tIns="45720" rIns="91440" bIns="45720" rtlCol="0" anchor="ctr">
            <a:normAutofit/>
          </a:bodyPr>
          <a:lstStyle>
            <a:lvl1pPr algn="ctr" defTabSz="914400" rtl="1" eaLnBrk="1" latinLnBrk="0" hangingPunct="1">
              <a:lnSpc>
                <a:spcPct val="83000"/>
              </a:lnSpc>
              <a:spcBef>
                <a:spcPct val="0"/>
              </a:spcBef>
              <a:buNone/>
              <a:defRPr lang="en-US" sz="7200" kern="1200" cap="all" spc="-100" baseline="0" dirty="0">
                <a:solidFill>
                  <a:schemeClr val="tx1">
                    <a:lumMod val="85000"/>
                    <a:lumOff val="15000"/>
                  </a:schemeClr>
                </a:solidFill>
                <a:effectLst/>
                <a:latin typeface="+mj-lt"/>
                <a:ea typeface="+mn-ea"/>
                <a:cs typeface="+mn-cs"/>
              </a:defRPr>
            </a:lvl1pPr>
          </a:lstStyle>
          <a:p>
            <a:pPr algn="r"/>
            <a:r>
              <a:rPr lang="fa-IR" sz="3500" dirty="0">
                <a:solidFill>
                  <a:srgbClr val="C00000"/>
                </a:solidFill>
                <a:cs typeface="B Titr" panose="00000700000000000000" pitchFamily="2" charset="-78"/>
              </a:rPr>
              <a:t>نکته شماره 2:</a:t>
            </a:r>
          </a:p>
        </p:txBody>
      </p:sp>
      <p:pic>
        <p:nvPicPr>
          <p:cNvPr id="5" name="Picture 2" descr="طرح گرافیکی و کارتونی مداد نارنجی فارغ التحصیل شده">
            <a:extLst>
              <a:ext uri="{FF2B5EF4-FFF2-40B4-BE49-F238E27FC236}">
                <a16:creationId xmlns:a16="http://schemas.microsoft.com/office/drawing/2014/main" id="{B314159F-5D31-4F36-B1F6-437DD92F44A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9899560" y="1062414"/>
            <a:ext cx="1674254" cy="1674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867139"/>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DD9E21E-C7CF-4729-B820-DCD078FAA9F2}"/>
              </a:ext>
            </a:extLst>
          </p:cNvPr>
          <p:cNvGrpSpPr/>
          <p:nvPr/>
        </p:nvGrpSpPr>
        <p:grpSpPr>
          <a:xfrm>
            <a:off x="1290033" y="550328"/>
            <a:ext cx="9383222" cy="5927990"/>
            <a:chOff x="0" y="-764525"/>
            <a:chExt cx="9383222" cy="5927990"/>
          </a:xfrm>
          <a:solidFill>
            <a:srgbClr val="92D050"/>
          </a:solidFill>
        </p:grpSpPr>
        <p:sp>
          <p:nvSpPr>
            <p:cNvPr id="5" name="Rectangle: Rounded Corners 4">
              <a:extLst>
                <a:ext uri="{FF2B5EF4-FFF2-40B4-BE49-F238E27FC236}">
                  <a16:creationId xmlns:a16="http://schemas.microsoft.com/office/drawing/2014/main" id="{A8E6E02B-7BAD-4AF2-9F9C-1440AEA2004D}"/>
                </a:ext>
              </a:extLst>
            </p:cNvPr>
            <p:cNvSpPr/>
            <p:nvPr/>
          </p:nvSpPr>
          <p:spPr>
            <a:xfrm>
              <a:off x="0" y="-764525"/>
              <a:ext cx="9383222" cy="5927990"/>
            </a:xfrm>
            <a:prstGeom prst="roundRect">
              <a:avLst>
                <a:gd name="adj" fmla="val 10000"/>
              </a:avLst>
            </a:prstGeom>
            <a:grpFill/>
          </p:spPr>
          <p:style>
            <a:lnRef idx="2">
              <a:schemeClr val="accent3">
                <a:shade val="50000"/>
              </a:schemeClr>
            </a:lnRef>
            <a:fillRef idx="1">
              <a:schemeClr val="accent3"/>
            </a:fillRef>
            <a:effectRef idx="0">
              <a:schemeClr val="accent3"/>
            </a:effectRef>
            <a:fontRef idx="minor">
              <a:schemeClr val="lt1"/>
            </a:fontRef>
          </p:style>
        </p:sp>
        <p:sp>
          <p:nvSpPr>
            <p:cNvPr id="6" name="Rectangle: Rounded Corners 4">
              <a:extLst>
                <a:ext uri="{FF2B5EF4-FFF2-40B4-BE49-F238E27FC236}">
                  <a16:creationId xmlns:a16="http://schemas.microsoft.com/office/drawing/2014/main" id="{786629F7-9056-480A-9592-628F1A6E662B}"/>
                </a:ext>
              </a:extLst>
            </p:cNvPr>
            <p:cNvSpPr txBox="1"/>
            <p:nvPr/>
          </p:nvSpPr>
          <p:spPr>
            <a:xfrm>
              <a:off x="386367" y="1251463"/>
              <a:ext cx="8839200" cy="3724813"/>
            </a:xfrm>
            <a:prstGeom prst="rect">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177800" tIns="177800" rIns="177800" bIns="177800" numCol="1" spcCol="1270" anchor="ctr" anchorCtr="0">
              <a:noAutofit/>
            </a:bodyPr>
            <a:lstStyle/>
            <a:p>
              <a:pPr marL="0" lvl="0" indent="0" algn="ctr" defTabSz="1111250" rtl="1">
                <a:lnSpc>
                  <a:spcPct val="150000"/>
                </a:lnSpc>
                <a:spcBef>
                  <a:spcPct val="0"/>
                </a:spcBef>
                <a:spcAft>
                  <a:spcPct val="35000"/>
                </a:spcAft>
                <a:buNone/>
              </a:pPr>
              <a:r>
                <a:rPr lang="fa-IR" sz="3000" b="1" kern="1200" dirty="0">
                  <a:solidFill>
                    <a:srgbClr val="002060"/>
                  </a:solidFill>
                  <a:cs typeface="B Titr" panose="00000700000000000000" pitchFamily="2" charset="-78"/>
                </a:rPr>
                <a:t>حضور فیزیکی کلیه دانشجویان دوره دکتری تخصصی به میزان </a:t>
              </a:r>
              <a:r>
                <a:rPr lang="fa-IR" sz="3000" b="1" u="sng" kern="1200" dirty="0">
                  <a:solidFill>
                    <a:srgbClr val="002060"/>
                  </a:solidFill>
                  <a:cs typeface="B Titr" panose="00000700000000000000" pitchFamily="2" charset="-78"/>
                </a:rPr>
                <a:t>120 ساعت </a:t>
              </a:r>
              <a:r>
                <a:rPr lang="fa-IR" sz="3000" b="1" kern="1200" dirty="0">
                  <a:solidFill>
                    <a:srgbClr val="002060"/>
                  </a:solidFill>
                  <a:cs typeface="B Titr" panose="00000700000000000000" pitchFamily="2" charset="-78"/>
                </a:rPr>
                <a:t>در دوره آموزشی و 100 ساعت بعد از آزمون جامع و دانشجویان دکتری پژوهشی 140 ساعت در ماه  الزامی است. </a:t>
              </a:r>
              <a:r>
                <a:rPr lang="fa-IR" sz="3000" b="1" u="sng" kern="1200" dirty="0">
                  <a:solidFill>
                    <a:srgbClr val="002060"/>
                  </a:solidFill>
                  <a:effectLst>
                    <a:outerShdw blurRad="38100" dist="38100" dir="2700000" algn="tl">
                      <a:srgbClr val="000000">
                        <a:alpha val="43137"/>
                      </a:srgbClr>
                    </a:outerShdw>
                  </a:effectLst>
                  <a:cs typeface="B Zar" panose="00000400000000000000" pitchFamily="2" charset="-78"/>
                </a:rPr>
                <a:t>مرخصی دانشجو در ماه به میزان دو و نیم روز می باشد </a:t>
              </a:r>
            </a:p>
            <a:p>
              <a:pPr marL="0" lvl="0" indent="0" algn="ctr" defTabSz="1111250" rtl="1">
                <a:lnSpc>
                  <a:spcPct val="150000"/>
                </a:lnSpc>
                <a:spcBef>
                  <a:spcPct val="0"/>
                </a:spcBef>
                <a:spcAft>
                  <a:spcPct val="35000"/>
                </a:spcAft>
                <a:buNone/>
              </a:pPr>
              <a:r>
                <a:rPr lang="fa-IR" sz="3000" b="1" u="sng" kern="1200" dirty="0">
                  <a:solidFill>
                    <a:srgbClr val="002060"/>
                  </a:solidFill>
                  <a:effectLst>
                    <a:outerShdw blurRad="38100" dist="38100" dir="2700000" algn="tl">
                      <a:srgbClr val="000000">
                        <a:alpha val="43137"/>
                      </a:srgbClr>
                    </a:outerShdw>
                  </a:effectLst>
                  <a:cs typeface="B Zar" panose="00000400000000000000" pitchFamily="2" charset="-78"/>
                </a:rPr>
                <a:t>(سالیانه 30 روز) و قابل ذخیره نیست.</a:t>
              </a:r>
              <a:endParaRPr lang="en-US" sz="3000" b="1" u="sng" kern="1200" dirty="0">
                <a:solidFill>
                  <a:srgbClr val="002060"/>
                </a:solidFill>
                <a:effectLst>
                  <a:outerShdw blurRad="38100" dist="38100" dir="2700000" algn="tl">
                    <a:srgbClr val="000000">
                      <a:alpha val="43137"/>
                    </a:srgbClr>
                  </a:outerShdw>
                </a:effectLst>
                <a:cs typeface="B Zar" panose="00000400000000000000" pitchFamily="2" charset="-78"/>
              </a:endParaRPr>
            </a:p>
          </p:txBody>
        </p:sp>
      </p:grpSp>
      <p:pic>
        <p:nvPicPr>
          <p:cNvPr id="9" name="Picture 8">
            <a:extLst>
              <a:ext uri="{FF2B5EF4-FFF2-40B4-BE49-F238E27FC236}">
                <a16:creationId xmlns:a16="http://schemas.microsoft.com/office/drawing/2014/main" id="{70A29A22-3347-4FE7-80AA-1DF56E5AFDD7}"/>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4034629" y="567093"/>
            <a:ext cx="3154680" cy="2103120"/>
          </a:xfrm>
          <a:prstGeom prst="rect">
            <a:avLst/>
          </a:prstGeom>
          <a:solidFill>
            <a:srgbClr val="FFFFFF">
              <a:shade val="85000"/>
            </a:srgbClr>
          </a:solidFill>
          <a:ln w="88900" cap="sq">
            <a:solidFill>
              <a:schemeClr val="tx1">
                <a:lumMod val="95000"/>
                <a:lumOff val="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Slide Number Placeholder 1">
            <a:extLst>
              <a:ext uri="{FF2B5EF4-FFF2-40B4-BE49-F238E27FC236}">
                <a16:creationId xmlns:a16="http://schemas.microsoft.com/office/drawing/2014/main" id="{32912D4F-344F-4EBD-8334-BDA37E277194}"/>
              </a:ext>
            </a:extLst>
          </p:cNvPr>
          <p:cNvSpPr>
            <a:spLocks noGrp="1"/>
          </p:cNvSpPr>
          <p:nvPr>
            <p:ph type="sldNum" sz="quarter" idx="12"/>
          </p:nvPr>
        </p:nvSpPr>
        <p:spPr>
          <a:xfrm>
            <a:off x="4880449" y="6478318"/>
            <a:ext cx="1463040" cy="274320"/>
          </a:xfrm>
        </p:spPr>
        <p:txBody>
          <a:bodyPr/>
          <a:lstStyle/>
          <a:p>
            <a:pPr algn="ctr"/>
            <a:fld id="{579D9C67-7A85-408B-9FE5-31A63F206F51}" type="slidenum">
              <a:rPr lang="fa-IR" sz="1500" b="1" smtClean="0">
                <a:solidFill>
                  <a:srgbClr val="002060"/>
                </a:solidFill>
              </a:rPr>
              <a:pPr algn="ctr"/>
              <a:t>17</a:t>
            </a:fld>
            <a:endParaRPr lang="fa-IR" sz="1500" b="1" dirty="0">
              <a:solidFill>
                <a:srgbClr val="002060"/>
              </a:solidFill>
            </a:endParaRPr>
          </a:p>
        </p:txBody>
      </p:sp>
    </p:spTree>
    <p:extLst>
      <p:ext uri="{BB962C8B-B14F-4D97-AF65-F5344CB8AC3E}">
        <p14:creationId xmlns:p14="http://schemas.microsoft.com/office/powerpoint/2010/main" val="82176899"/>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1D37258-B4BA-4244-97A4-BD887DC55B6D}"/>
              </a:ext>
            </a:extLst>
          </p:cNvPr>
          <p:cNvSpPr>
            <a:spLocks noGrp="1"/>
          </p:cNvSpPr>
          <p:nvPr>
            <p:ph type="title"/>
          </p:nvPr>
        </p:nvSpPr>
        <p:spPr>
          <a:xfrm>
            <a:off x="7502615" y="2802102"/>
            <a:ext cx="4742746" cy="1868652"/>
          </a:xfrm>
        </p:spPr>
        <p:txBody>
          <a:bodyPr>
            <a:normAutofit fontScale="90000"/>
          </a:bodyPr>
          <a:lstStyle/>
          <a:p>
            <a:pPr algn="ctr"/>
            <a:r>
              <a:rPr lang="fa-IR" b="1" dirty="0">
                <a:solidFill>
                  <a:schemeClr val="tx1">
                    <a:lumMod val="95000"/>
                    <a:lumOff val="5000"/>
                  </a:schemeClr>
                </a:solidFill>
                <a:cs typeface="B Nazanin" panose="00000400000000000000" pitchFamily="2" charset="-78"/>
              </a:rPr>
              <a:t>نحوه پرداخت</a:t>
            </a:r>
            <a:br>
              <a:rPr lang="fa-IR" b="1" dirty="0">
                <a:solidFill>
                  <a:schemeClr val="tx1">
                    <a:lumMod val="95000"/>
                    <a:lumOff val="5000"/>
                  </a:schemeClr>
                </a:solidFill>
                <a:cs typeface="B Nazanin" panose="00000400000000000000" pitchFamily="2" charset="-78"/>
              </a:rPr>
            </a:br>
            <a:r>
              <a:rPr lang="fa-IR" b="1" dirty="0">
                <a:solidFill>
                  <a:schemeClr val="tx1">
                    <a:lumMod val="95000"/>
                    <a:lumOff val="5000"/>
                  </a:schemeClr>
                </a:solidFill>
                <a:cs typeface="B Nazanin" panose="00000400000000000000" pitchFamily="2" charset="-78"/>
              </a:rPr>
              <a:t> کمک هزینه</a:t>
            </a:r>
            <a:br>
              <a:rPr lang="fa-IR" b="1" dirty="0">
                <a:solidFill>
                  <a:schemeClr val="tx1">
                    <a:lumMod val="95000"/>
                    <a:lumOff val="5000"/>
                  </a:schemeClr>
                </a:solidFill>
                <a:cs typeface="B Nazanin" panose="00000400000000000000" pitchFamily="2" charset="-78"/>
              </a:rPr>
            </a:br>
            <a:r>
              <a:rPr lang="fa-IR" b="1" dirty="0">
                <a:solidFill>
                  <a:schemeClr val="tx1">
                    <a:lumMod val="95000"/>
                    <a:lumOff val="5000"/>
                  </a:schemeClr>
                </a:solidFill>
                <a:cs typeface="B Nazanin" panose="00000400000000000000" pitchFamily="2" charset="-78"/>
              </a:rPr>
              <a:t> بر اساس ساعت کارکرد</a:t>
            </a:r>
          </a:p>
        </p:txBody>
      </p:sp>
      <p:sp>
        <p:nvSpPr>
          <p:cNvPr id="3" name="Slide Number Placeholder 2">
            <a:extLst>
              <a:ext uri="{FF2B5EF4-FFF2-40B4-BE49-F238E27FC236}">
                <a16:creationId xmlns:a16="http://schemas.microsoft.com/office/drawing/2014/main" id="{DA254351-FC2A-4437-87E5-CF978B169E89}"/>
              </a:ext>
            </a:extLst>
          </p:cNvPr>
          <p:cNvSpPr>
            <a:spLocks noGrp="1"/>
          </p:cNvSpPr>
          <p:nvPr>
            <p:ph type="sldNum" sz="quarter" idx="12"/>
          </p:nvPr>
        </p:nvSpPr>
        <p:spPr/>
        <p:txBody>
          <a:bodyPr/>
          <a:lstStyle/>
          <a:p>
            <a:fld id="{579D9C67-7A85-408B-9FE5-31A63F206F51}" type="slidenum">
              <a:rPr lang="fa-IR" sz="1500" b="1" smtClean="0">
                <a:solidFill>
                  <a:schemeClr val="tx1">
                    <a:lumMod val="95000"/>
                    <a:lumOff val="5000"/>
                  </a:schemeClr>
                </a:solidFill>
              </a:rPr>
              <a:t>18</a:t>
            </a:fld>
            <a:endParaRPr lang="fa-IR" sz="1500" b="1" dirty="0">
              <a:solidFill>
                <a:schemeClr val="tx1">
                  <a:lumMod val="95000"/>
                  <a:lumOff val="5000"/>
                </a:schemeClr>
              </a:solidFill>
            </a:endParaRPr>
          </a:p>
        </p:txBody>
      </p:sp>
      <p:graphicFrame>
        <p:nvGraphicFramePr>
          <p:cNvPr id="7" name="Table 6">
            <a:extLst>
              <a:ext uri="{FF2B5EF4-FFF2-40B4-BE49-F238E27FC236}">
                <a16:creationId xmlns:a16="http://schemas.microsoft.com/office/drawing/2014/main" id="{0AF74BB0-9B60-4825-AEF8-5AB853ECC75E}"/>
              </a:ext>
            </a:extLst>
          </p:cNvPr>
          <p:cNvGraphicFramePr>
            <a:graphicFrameLocks noGrp="1"/>
          </p:cNvGraphicFramePr>
          <p:nvPr>
            <p:extLst>
              <p:ext uri="{D42A27DB-BD31-4B8C-83A1-F6EECF244321}">
                <p14:modId xmlns:p14="http://schemas.microsoft.com/office/powerpoint/2010/main" val="3014431695"/>
              </p:ext>
            </p:extLst>
          </p:nvPr>
        </p:nvGraphicFramePr>
        <p:xfrm>
          <a:off x="1156253" y="152990"/>
          <a:ext cx="6346362" cy="6552019"/>
        </p:xfrm>
        <a:graphic>
          <a:graphicData uri="http://schemas.openxmlformats.org/drawingml/2006/table">
            <a:tbl>
              <a:tblPr rtl="1" firstRow="1" firstCol="1" bandRow="1"/>
              <a:tblGrid>
                <a:gridCol w="6346362">
                  <a:extLst>
                    <a:ext uri="{9D8B030D-6E8A-4147-A177-3AD203B41FA5}">
                      <a16:colId xmlns:a16="http://schemas.microsoft.com/office/drawing/2014/main" val="3954632281"/>
                    </a:ext>
                  </a:extLst>
                </a:gridCol>
              </a:tblGrid>
              <a:tr h="765081">
                <a:tc>
                  <a:txBody>
                    <a:bodyPr/>
                    <a:lstStyle/>
                    <a:p>
                      <a:pPr algn="ctr" rtl="1">
                        <a:lnSpc>
                          <a:spcPct val="107000"/>
                        </a:lnSpc>
                        <a:spcAft>
                          <a:spcPts val="800"/>
                        </a:spcAft>
                      </a:pPr>
                      <a:r>
                        <a:rPr lang="fa-IR" sz="2500" b="1" dirty="0">
                          <a:solidFill>
                            <a:srgbClr val="0D0D0D"/>
                          </a:solidFill>
                          <a:effectLst/>
                          <a:latin typeface="Calibri" panose="020F0502020204030204" pitchFamily="34" charset="0"/>
                          <a:ea typeface="Calibri" panose="020F0502020204030204" pitchFamily="34" charset="0"/>
                          <a:cs typeface="B Nazanin" panose="00000400000000000000" pitchFamily="2" charset="-78"/>
                        </a:rPr>
                        <a:t>120 ساعت </a:t>
                      </a:r>
                      <a:endParaRPr lang="en-US" sz="25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r>
                        <a:rPr lang="fa-IR" sz="2500" b="1" dirty="0">
                          <a:effectLst/>
                          <a:latin typeface="Calibri" panose="020F0502020204030204" pitchFamily="34" charset="0"/>
                          <a:ea typeface="Calibri" panose="020F0502020204030204" pitchFamily="34" charset="0"/>
                          <a:cs typeface="B Nazanin" panose="00000400000000000000" pitchFamily="2" charset="-78"/>
                        </a:rPr>
                        <a:t>100 درصد کمک هزینه تعلق میگیرد</a:t>
                      </a:r>
                      <a:endParaRPr lang="en-US" sz="2500" dirty="0">
                        <a:effectLst/>
                        <a:latin typeface="Calibri" panose="020F0502020204030204" pitchFamily="34" charset="0"/>
                        <a:ea typeface="Calibri" panose="020F0502020204030204" pitchFamily="34" charset="0"/>
                        <a:cs typeface="Arial" panose="020B0604020202020204" pitchFamily="34" charset="0"/>
                      </a:endParaRPr>
                    </a:p>
                  </a:txBody>
                  <a:tcPr marL="37088" marR="37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174678106"/>
                  </a:ext>
                </a:extLst>
              </a:tr>
              <a:tr h="373008">
                <a:tc>
                  <a:txBody>
                    <a:bodyPr/>
                    <a:lstStyle/>
                    <a:p>
                      <a:pPr algn="ctr" rtl="1">
                        <a:lnSpc>
                          <a:spcPct val="107000"/>
                        </a:lnSpc>
                        <a:spcAft>
                          <a:spcPts val="800"/>
                        </a:spcAft>
                      </a:pPr>
                      <a:r>
                        <a:rPr lang="fa-IR" sz="25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115 ساعت 90 درصد کمک هزینه</a:t>
                      </a:r>
                      <a:endParaRPr lang="en-US" sz="2500" dirty="0">
                        <a:effectLst/>
                        <a:latin typeface="Calibri" panose="020F0502020204030204" pitchFamily="34" charset="0"/>
                        <a:ea typeface="Calibri" panose="020F0502020204030204" pitchFamily="34" charset="0"/>
                        <a:cs typeface="Arial" panose="020B0604020202020204" pitchFamily="34" charset="0"/>
                      </a:endParaRPr>
                    </a:p>
                  </a:txBody>
                  <a:tcPr marL="37088" marR="37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3636091606"/>
                  </a:ext>
                </a:extLst>
              </a:tr>
              <a:tr h="373008">
                <a:tc>
                  <a:txBody>
                    <a:bodyPr/>
                    <a:lstStyle/>
                    <a:p>
                      <a:pPr algn="ctr" rtl="1">
                        <a:lnSpc>
                          <a:spcPct val="107000"/>
                        </a:lnSpc>
                        <a:spcAft>
                          <a:spcPts val="800"/>
                        </a:spcAft>
                      </a:pPr>
                      <a:r>
                        <a:rPr lang="fa-IR" sz="25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110 ساعت 80 درصد کمک هزینه</a:t>
                      </a:r>
                      <a:endParaRPr lang="en-US" sz="2500" dirty="0">
                        <a:effectLst/>
                        <a:latin typeface="Calibri" panose="020F0502020204030204" pitchFamily="34" charset="0"/>
                        <a:ea typeface="Calibri" panose="020F0502020204030204" pitchFamily="34" charset="0"/>
                        <a:cs typeface="Arial" panose="020B0604020202020204" pitchFamily="34" charset="0"/>
                      </a:endParaRPr>
                    </a:p>
                  </a:txBody>
                  <a:tcPr marL="37088" marR="37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624060356"/>
                  </a:ext>
                </a:extLst>
              </a:tr>
              <a:tr h="373008">
                <a:tc>
                  <a:txBody>
                    <a:bodyPr/>
                    <a:lstStyle/>
                    <a:p>
                      <a:pPr algn="ctr" rtl="1">
                        <a:lnSpc>
                          <a:spcPct val="107000"/>
                        </a:lnSpc>
                        <a:spcAft>
                          <a:spcPts val="800"/>
                        </a:spcAft>
                      </a:pPr>
                      <a:r>
                        <a:rPr lang="fa-IR" sz="25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105 ساعت 70 درصد کمک هزینه</a:t>
                      </a:r>
                      <a:endParaRPr lang="en-US" sz="2500" dirty="0">
                        <a:effectLst/>
                        <a:latin typeface="Calibri" panose="020F0502020204030204" pitchFamily="34" charset="0"/>
                        <a:ea typeface="Calibri" panose="020F0502020204030204" pitchFamily="34" charset="0"/>
                        <a:cs typeface="Arial" panose="020B0604020202020204" pitchFamily="34" charset="0"/>
                      </a:endParaRPr>
                    </a:p>
                  </a:txBody>
                  <a:tcPr marL="37088" marR="37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277710442"/>
                  </a:ext>
                </a:extLst>
              </a:tr>
              <a:tr h="373008">
                <a:tc>
                  <a:txBody>
                    <a:bodyPr/>
                    <a:lstStyle/>
                    <a:p>
                      <a:pPr algn="ctr" rtl="1">
                        <a:lnSpc>
                          <a:spcPct val="107000"/>
                        </a:lnSpc>
                        <a:spcAft>
                          <a:spcPts val="800"/>
                        </a:spcAft>
                      </a:pPr>
                      <a:r>
                        <a:rPr lang="fa-IR" sz="25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100 ساعت 60 درصد کمک هزینه</a:t>
                      </a:r>
                      <a:endParaRPr lang="en-US" sz="2500" dirty="0">
                        <a:effectLst/>
                        <a:latin typeface="Calibri" panose="020F0502020204030204" pitchFamily="34" charset="0"/>
                        <a:ea typeface="Calibri" panose="020F0502020204030204" pitchFamily="34" charset="0"/>
                        <a:cs typeface="Arial" panose="020B0604020202020204" pitchFamily="34" charset="0"/>
                      </a:endParaRPr>
                    </a:p>
                  </a:txBody>
                  <a:tcPr marL="37088" marR="37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3078481218"/>
                  </a:ext>
                </a:extLst>
              </a:tr>
              <a:tr h="373008">
                <a:tc>
                  <a:txBody>
                    <a:bodyPr/>
                    <a:lstStyle/>
                    <a:p>
                      <a:pPr algn="ctr" rtl="1">
                        <a:lnSpc>
                          <a:spcPct val="107000"/>
                        </a:lnSpc>
                        <a:spcAft>
                          <a:spcPts val="800"/>
                        </a:spcAft>
                      </a:pPr>
                      <a:r>
                        <a:rPr lang="fa-IR" sz="25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95 ساعت 55 درصد کمک هزینه</a:t>
                      </a:r>
                      <a:endParaRPr lang="en-US" sz="2500" dirty="0">
                        <a:effectLst/>
                        <a:latin typeface="Calibri" panose="020F0502020204030204" pitchFamily="34" charset="0"/>
                        <a:ea typeface="Calibri" panose="020F0502020204030204" pitchFamily="34" charset="0"/>
                        <a:cs typeface="Arial" panose="020B0604020202020204" pitchFamily="34" charset="0"/>
                      </a:endParaRPr>
                    </a:p>
                  </a:txBody>
                  <a:tcPr marL="37088" marR="37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1645624783"/>
                  </a:ext>
                </a:extLst>
              </a:tr>
              <a:tr h="373008">
                <a:tc>
                  <a:txBody>
                    <a:bodyPr/>
                    <a:lstStyle/>
                    <a:p>
                      <a:pPr algn="ctr" rtl="1">
                        <a:lnSpc>
                          <a:spcPct val="107000"/>
                        </a:lnSpc>
                        <a:spcAft>
                          <a:spcPts val="800"/>
                        </a:spcAft>
                      </a:pPr>
                      <a:r>
                        <a:rPr lang="fa-IR" sz="25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 90 ساعت تا 50 در صد کمک هزینه تعلق میگیرد</a:t>
                      </a:r>
                      <a:endParaRPr lang="en-US" sz="2500" dirty="0">
                        <a:effectLst/>
                        <a:latin typeface="Calibri" panose="020F0502020204030204" pitchFamily="34" charset="0"/>
                        <a:ea typeface="Calibri" panose="020F0502020204030204" pitchFamily="34" charset="0"/>
                        <a:cs typeface="Arial" panose="020B0604020202020204" pitchFamily="34" charset="0"/>
                      </a:endParaRPr>
                    </a:p>
                  </a:txBody>
                  <a:tcPr marL="37088" marR="370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984287874"/>
                  </a:ext>
                </a:extLst>
              </a:tr>
              <a:tr h="373008">
                <a:tc>
                  <a:txBody>
                    <a:bodyPr/>
                    <a:lstStyle/>
                    <a:p>
                      <a:pPr algn="ctr" rtl="1">
                        <a:lnSpc>
                          <a:spcPct val="107000"/>
                        </a:lnSpc>
                        <a:spcAft>
                          <a:spcPts val="800"/>
                        </a:spcAft>
                      </a:pPr>
                      <a:r>
                        <a:rPr lang="fa-IR" sz="25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85 ساعت 40 درصد کمک هزینه</a:t>
                      </a:r>
                      <a:endParaRPr lang="en-US" sz="2500" dirty="0">
                        <a:effectLst/>
                        <a:latin typeface="Calibri" panose="020F0502020204030204" pitchFamily="34" charset="0"/>
                        <a:ea typeface="Calibri" panose="020F0502020204030204" pitchFamily="34" charset="0"/>
                        <a:cs typeface="Arial" panose="020B0604020202020204" pitchFamily="34" charset="0"/>
                      </a:endParaRPr>
                    </a:p>
                  </a:txBody>
                  <a:tcPr marL="37088" marR="370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903200626"/>
                  </a:ext>
                </a:extLst>
              </a:tr>
              <a:tr h="373008">
                <a:tc>
                  <a:txBody>
                    <a:bodyPr/>
                    <a:lstStyle/>
                    <a:p>
                      <a:pPr algn="ctr" rtl="1">
                        <a:lnSpc>
                          <a:spcPct val="107000"/>
                        </a:lnSpc>
                        <a:spcAft>
                          <a:spcPts val="800"/>
                        </a:spcAft>
                      </a:pPr>
                      <a:r>
                        <a:rPr lang="fa-IR" sz="25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80 ساعت 30 درصد کمک هزینه</a:t>
                      </a:r>
                      <a:endParaRPr lang="en-US" sz="2500" dirty="0">
                        <a:effectLst/>
                        <a:latin typeface="Calibri" panose="020F0502020204030204" pitchFamily="34" charset="0"/>
                        <a:ea typeface="Calibri" panose="020F0502020204030204" pitchFamily="34" charset="0"/>
                        <a:cs typeface="Arial" panose="020B0604020202020204" pitchFamily="34" charset="0"/>
                      </a:endParaRPr>
                    </a:p>
                  </a:txBody>
                  <a:tcPr marL="37088" marR="370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784296882"/>
                  </a:ext>
                </a:extLst>
              </a:tr>
              <a:tr h="373008">
                <a:tc>
                  <a:txBody>
                    <a:bodyPr/>
                    <a:lstStyle/>
                    <a:p>
                      <a:pPr algn="ctr" rtl="1">
                        <a:lnSpc>
                          <a:spcPct val="107000"/>
                        </a:lnSpc>
                        <a:spcAft>
                          <a:spcPts val="800"/>
                        </a:spcAft>
                      </a:pPr>
                      <a:r>
                        <a:rPr lang="fa-IR" sz="25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75 ساعت 15 درصد کمک هزینه</a:t>
                      </a:r>
                      <a:endParaRPr lang="en-US" sz="2500" dirty="0">
                        <a:effectLst/>
                        <a:latin typeface="Calibri" panose="020F0502020204030204" pitchFamily="34" charset="0"/>
                        <a:ea typeface="Calibri" panose="020F0502020204030204" pitchFamily="34" charset="0"/>
                        <a:cs typeface="Arial" panose="020B0604020202020204" pitchFamily="34" charset="0"/>
                      </a:endParaRPr>
                    </a:p>
                  </a:txBody>
                  <a:tcPr marL="37088" marR="370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769625071"/>
                  </a:ext>
                </a:extLst>
              </a:tr>
              <a:tr h="373008">
                <a:tc>
                  <a:txBody>
                    <a:bodyPr/>
                    <a:lstStyle/>
                    <a:p>
                      <a:pPr algn="ctr" rtl="1">
                        <a:lnSpc>
                          <a:spcPct val="107000"/>
                        </a:lnSpc>
                        <a:spcAft>
                          <a:spcPts val="800"/>
                        </a:spcAft>
                      </a:pPr>
                      <a:r>
                        <a:rPr lang="fa-IR" sz="25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70 ساعت 10 درصد کمک هزینه</a:t>
                      </a:r>
                      <a:endParaRPr lang="en-US" sz="2500" dirty="0">
                        <a:effectLst/>
                        <a:latin typeface="Calibri" panose="020F0502020204030204" pitchFamily="34" charset="0"/>
                        <a:ea typeface="Calibri" panose="020F0502020204030204" pitchFamily="34" charset="0"/>
                        <a:cs typeface="Arial" panose="020B0604020202020204" pitchFamily="34" charset="0"/>
                      </a:endParaRPr>
                    </a:p>
                  </a:txBody>
                  <a:tcPr marL="37088" marR="370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925971124"/>
                  </a:ext>
                </a:extLst>
              </a:tr>
              <a:tr h="373008">
                <a:tc>
                  <a:txBody>
                    <a:bodyPr/>
                    <a:lstStyle/>
                    <a:p>
                      <a:pPr marL="0" marR="0" lvl="0" indent="0" algn="ctr" defTabSz="914400" rtl="1" eaLnBrk="1" fontAlgn="auto" latinLnBrk="0" hangingPunct="1">
                        <a:lnSpc>
                          <a:spcPct val="107000"/>
                        </a:lnSpc>
                        <a:spcBef>
                          <a:spcPts val="0"/>
                        </a:spcBef>
                        <a:spcAft>
                          <a:spcPts val="800"/>
                        </a:spcAft>
                        <a:buClrTx/>
                        <a:buSzTx/>
                        <a:buFontTx/>
                        <a:buNone/>
                        <a:tabLst/>
                        <a:defRPr/>
                      </a:pPr>
                      <a:r>
                        <a:rPr lang="fa-IR" sz="2500" dirty="0">
                          <a:solidFill>
                            <a:srgbClr val="000000"/>
                          </a:solidFill>
                          <a:effectLst/>
                          <a:latin typeface="Calibri" panose="020F0502020204030204" pitchFamily="34" charset="0"/>
                          <a:cs typeface="B Nazanin" panose="00000400000000000000" pitchFamily="2" charset="-78"/>
                        </a:rPr>
                        <a:t>65 ساعت 5 درصد کمک هزینه</a:t>
                      </a:r>
                      <a:endParaRPr lang="en-US" sz="2500" dirty="0">
                        <a:effectLst/>
                        <a:latin typeface="Calibri" panose="020F0502020204030204" pitchFamily="34" charset="0"/>
                        <a:cs typeface="Arial" panose="020B0604020202020204" pitchFamily="34" charset="0"/>
                      </a:endParaRPr>
                    </a:p>
                  </a:txBody>
                  <a:tcPr marL="37088" marR="370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91012410"/>
                  </a:ext>
                </a:extLst>
              </a:tr>
              <a:tr h="1150709">
                <a:tc>
                  <a:txBody>
                    <a:bodyPr/>
                    <a:lstStyle/>
                    <a:p>
                      <a:pPr algn="ctr" rtl="1">
                        <a:lnSpc>
                          <a:spcPct val="107000"/>
                        </a:lnSpc>
                        <a:spcAft>
                          <a:spcPts val="800"/>
                        </a:spcAft>
                      </a:pPr>
                      <a:r>
                        <a:rPr lang="fa-IR" sz="2500" b="1" dirty="0">
                          <a:effectLst/>
                          <a:latin typeface="Calibri" panose="020F0502020204030204" pitchFamily="34" charset="0"/>
                          <a:ea typeface="Calibri" panose="020F0502020204030204" pitchFamily="34" charset="0"/>
                          <a:cs typeface="B Nazanin" panose="00000400000000000000" pitchFamily="2" charset="-78"/>
                        </a:rPr>
                        <a:t>کمک هزینه تعلق نمیگیرد</a:t>
                      </a:r>
                      <a:endParaRPr lang="en-US" sz="25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r>
                        <a:rPr lang="fa-IR" sz="2500" b="1" dirty="0">
                          <a:solidFill>
                            <a:srgbClr val="0D0D0D"/>
                          </a:solidFill>
                          <a:effectLst/>
                          <a:latin typeface="Calibri" panose="020F0502020204030204" pitchFamily="34" charset="0"/>
                          <a:ea typeface="Calibri" panose="020F0502020204030204" pitchFamily="34" charset="0"/>
                          <a:cs typeface="B Nazanin" panose="00000400000000000000" pitchFamily="2" charset="-78"/>
                        </a:rPr>
                        <a:t>60 ساعت</a:t>
                      </a:r>
                      <a:endParaRPr lang="en-US" sz="2500" dirty="0">
                        <a:effectLst/>
                        <a:latin typeface="Calibri" panose="020F0502020204030204" pitchFamily="34" charset="0"/>
                        <a:ea typeface="Calibri" panose="020F0502020204030204" pitchFamily="34" charset="0"/>
                        <a:cs typeface="Arial" panose="020B0604020202020204" pitchFamily="34" charset="0"/>
                      </a:endParaRPr>
                    </a:p>
                  </a:txBody>
                  <a:tcPr marL="37088" marR="370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844349124"/>
                  </a:ext>
                </a:extLst>
              </a:tr>
            </a:tbl>
          </a:graphicData>
        </a:graphic>
      </p:graphicFrame>
      <p:sp>
        <p:nvSpPr>
          <p:cNvPr id="8" name="Rectangle 7">
            <a:extLst>
              <a:ext uri="{FF2B5EF4-FFF2-40B4-BE49-F238E27FC236}">
                <a16:creationId xmlns:a16="http://schemas.microsoft.com/office/drawing/2014/main" id="{DA8C1AA7-53AA-4B1E-9925-3050D56F988F}"/>
              </a:ext>
            </a:extLst>
          </p:cNvPr>
          <p:cNvSpPr/>
          <p:nvPr/>
        </p:nvSpPr>
        <p:spPr>
          <a:xfrm>
            <a:off x="9292672" y="1867776"/>
            <a:ext cx="1743075" cy="495300"/>
          </a:xfrm>
          <a:prstGeom prst="rect">
            <a:avLst/>
          </a:prstGeom>
          <a:noFill/>
          <a:ln w="12700" cap="flat" cmpd="sng" algn="ctr">
            <a:noFill/>
            <a:prstDash val="solid"/>
            <a:miter lim="800000"/>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5C324339-B35A-4A1A-895E-7CBE96F95C64}"/>
              </a:ext>
            </a:extLst>
          </p:cNvPr>
          <p:cNvSpPr/>
          <p:nvPr/>
        </p:nvSpPr>
        <p:spPr>
          <a:xfrm>
            <a:off x="6094710" y="7255449"/>
            <a:ext cx="3905250" cy="495300"/>
          </a:xfrm>
          <a:prstGeom prst="rect">
            <a:avLst/>
          </a:prstGeom>
          <a:noFill/>
          <a:ln w="12700" cap="flat" cmpd="sng" algn="ctr">
            <a:noFill/>
            <a:prstDash val="solid"/>
            <a:miter lim="800000"/>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2" name="Connector: Curved 11">
            <a:extLst>
              <a:ext uri="{FF2B5EF4-FFF2-40B4-BE49-F238E27FC236}">
                <a16:creationId xmlns:a16="http://schemas.microsoft.com/office/drawing/2014/main" id="{656FD151-6F9D-4DDB-B2E1-34009FE3065E}"/>
              </a:ext>
            </a:extLst>
          </p:cNvPr>
          <p:cNvCxnSpPr>
            <a:cxnSpLocks/>
          </p:cNvCxnSpPr>
          <p:nvPr/>
        </p:nvCxnSpPr>
        <p:spPr>
          <a:xfrm rot="10800000">
            <a:off x="7502615" y="2140801"/>
            <a:ext cx="1467964" cy="1288199"/>
          </a:xfrm>
          <a:prstGeom prst="curvedConnector3">
            <a:avLst>
              <a:gd name="adj1" fmla="val 50000"/>
            </a:avLst>
          </a:prstGeom>
          <a:ln w="571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4" descr="هشدار - عکس ویسگون">
            <a:extLst>
              <a:ext uri="{FF2B5EF4-FFF2-40B4-BE49-F238E27FC236}">
                <a16:creationId xmlns:a16="http://schemas.microsoft.com/office/drawing/2014/main" id="{7CADD84E-03F8-4DF5-B923-C16988B42B06}"/>
              </a:ext>
            </a:extLst>
          </p:cNvPr>
          <p:cNvPicPr>
            <a:picLocks noChangeAspect="1" noChangeArrowheads="1"/>
          </p:cNvPicPr>
          <p:nvPr/>
        </p:nvPicPr>
        <p:blipFill>
          <a:blip r:embed="rId2">
            <a:clrChange>
              <a:clrFrom>
                <a:srgbClr val="F0F0F0"/>
              </a:clrFrom>
              <a:clrTo>
                <a:srgbClr val="F0F0F0">
                  <a:alpha val="0"/>
                </a:srgbClr>
              </a:clrTo>
            </a:clrChange>
            <a:extLst>
              <a:ext uri="{28A0092B-C50C-407E-A947-70E740481C1C}">
                <a14:useLocalDpi xmlns:a14="http://schemas.microsoft.com/office/drawing/2010/main" val="0"/>
              </a:ext>
            </a:extLst>
          </a:blip>
          <a:srcRect/>
          <a:stretch>
            <a:fillRect/>
          </a:stretch>
        </p:blipFill>
        <p:spPr bwMode="auto">
          <a:xfrm>
            <a:off x="8766963" y="212570"/>
            <a:ext cx="2214050" cy="1868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773007"/>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1E11AE-C6BD-4705-AFC1-5CA37673E096}"/>
              </a:ext>
            </a:extLst>
          </p:cNvPr>
          <p:cNvSpPr>
            <a:spLocks noGrp="1"/>
          </p:cNvSpPr>
          <p:nvPr>
            <p:ph type="sldNum" sz="quarter" idx="12"/>
          </p:nvPr>
        </p:nvSpPr>
        <p:spPr>
          <a:xfrm>
            <a:off x="5364480" y="6601968"/>
            <a:ext cx="1463040" cy="256032"/>
          </a:xfrm>
        </p:spPr>
        <p:txBody>
          <a:bodyPr/>
          <a:lstStyle/>
          <a:p>
            <a:pPr algn="ctr"/>
            <a:fld id="{579D9C67-7A85-408B-9FE5-31A63F206F51}" type="slidenum">
              <a:rPr lang="fa-IR" sz="1500" b="1" smtClean="0">
                <a:solidFill>
                  <a:srgbClr val="002060"/>
                </a:solidFill>
              </a:rPr>
              <a:pPr algn="ctr"/>
              <a:t>19</a:t>
            </a:fld>
            <a:endParaRPr lang="fa-IR" sz="1500" b="1" dirty="0">
              <a:solidFill>
                <a:srgbClr val="002060"/>
              </a:solidFill>
            </a:endParaRPr>
          </a:p>
        </p:txBody>
      </p:sp>
      <p:pic>
        <p:nvPicPr>
          <p:cNvPr id="5" name="Picture 4">
            <a:extLst>
              <a:ext uri="{FF2B5EF4-FFF2-40B4-BE49-F238E27FC236}">
                <a16:creationId xmlns:a16="http://schemas.microsoft.com/office/drawing/2014/main" id="{B8AF20DB-68D0-4BC1-A512-29D24397573A}"/>
              </a:ext>
            </a:extLst>
          </p:cNvPr>
          <p:cNvPicPr>
            <a:picLocks noChangeAspect="1"/>
          </p:cNvPicPr>
          <p:nvPr/>
        </p:nvPicPr>
        <p:blipFill rotWithShape="1">
          <a:blip r:embed="rId2"/>
          <a:srcRect l="9540" t="25287" r="12529" b="7127"/>
          <a:stretch/>
        </p:blipFill>
        <p:spPr>
          <a:xfrm>
            <a:off x="1671145" y="252247"/>
            <a:ext cx="9222827" cy="6349721"/>
          </a:xfrm>
          <a:prstGeom prst="rect">
            <a:avLst/>
          </a:prstGeom>
        </p:spPr>
      </p:pic>
    </p:spTree>
    <p:extLst>
      <p:ext uri="{BB962C8B-B14F-4D97-AF65-F5344CB8AC3E}">
        <p14:creationId xmlns:p14="http://schemas.microsoft.com/office/powerpoint/2010/main" val="4074706103"/>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D635CB-E4A4-4B47-825F-B825C495D2F4}"/>
              </a:ext>
            </a:extLst>
          </p:cNvPr>
          <p:cNvSpPr>
            <a:spLocks noGrp="1"/>
          </p:cNvSpPr>
          <p:nvPr>
            <p:ph type="ctrTitle"/>
          </p:nvPr>
        </p:nvSpPr>
        <p:spPr>
          <a:xfrm>
            <a:off x="622479" y="1731739"/>
            <a:ext cx="10947042" cy="2397844"/>
          </a:xfrm>
          <a:ln w="28575">
            <a:noFill/>
          </a:ln>
        </p:spPr>
        <p:txBody>
          <a:bodyPr>
            <a:normAutofit fontScale="90000"/>
          </a:bodyPr>
          <a:lstStyle/>
          <a:p>
            <a:pPr>
              <a:lnSpc>
                <a:spcPct val="150000"/>
              </a:lnSpc>
            </a:pPr>
            <a:br>
              <a:rPr lang="fa-IR" sz="5000" b="1" dirty="0">
                <a:cs typeface="B Nazanin" panose="00000400000000000000" pitchFamily="2" charset="-78"/>
              </a:rPr>
            </a:br>
            <a:r>
              <a:rPr lang="fa-IR" sz="6700" b="1" dirty="0">
                <a:solidFill>
                  <a:schemeClr val="tx1">
                    <a:lumMod val="95000"/>
                    <a:lumOff val="5000"/>
                  </a:schemeClr>
                </a:solidFill>
                <a:cs typeface="B Nazanin" panose="00000400000000000000" pitchFamily="2" charset="-78"/>
              </a:rPr>
              <a:t>آشنایی با</a:t>
            </a:r>
            <a:br>
              <a:rPr lang="fa-IR" sz="6700" b="1" dirty="0">
                <a:solidFill>
                  <a:schemeClr val="tx1">
                    <a:lumMod val="95000"/>
                    <a:lumOff val="5000"/>
                  </a:schemeClr>
                </a:solidFill>
                <a:cs typeface="B Nazanin" panose="00000400000000000000" pitchFamily="2" charset="-78"/>
              </a:rPr>
            </a:br>
            <a:r>
              <a:rPr lang="fa-IR" sz="6700" b="1" dirty="0">
                <a:solidFill>
                  <a:schemeClr val="tx1">
                    <a:lumMod val="95000"/>
                    <a:lumOff val="5000"/>
                  </a:schemeClr>
                </a:solidFill>
                <a:cs typeface="B Nazanin" panose="00000400000000000000" pitchFamily="2" charset="-78"/>
              </a:rPr>
              <a:t>مدیریت تحصیلات تکمیلی دانشگاه</a:t>
            </a:r>
          </a:p>
        </p:txBody>
      </p:sp>
      <p:sp>
        <p:nvSpPr>
          <p:cNvPr id="2" name="Slide Number Placeholder 1">
            <a:extLst>
              <a:ext uri="{FF2B5EF4-FFF2-40B4-BE49-F238E27FC236}">
                <a16:creationId xmlns:a16="http://schemas.microsoft.com/office/drawing/2014/main" id="{B5F4CF3F-3266-419E-AF81-7F5303BBED4F}"/>
              </a:ext>
            </a:extLst>
          </p:cNvPr>
          <p:cNvSpPr>
            <a:spLocks noGrp="1"/>
          </p:cNvSpPr>
          <p:nvPr>
            <p:ph type="sldNum" sz="quarter" idx="12"/>
          </p:nvPr>
        </p:nvSpPr>
        <p:spPr>
          <a:xfrm>
            <a:off x="4835106" y="6181859"/>
            <a:ext cx="2111881" cy="376707"/>
          </a:xfrm>
        </p:spPr>
        <p:txBody>
          <a:bodyPr/>
          <a:lstStyle/>
          <a:p>
            <a:pPr algn="ctr"/>
            <a:fld id="{579D9C67-7A85-408B-9FE5-31A63F206F51}" type="slidenum">
              <a:rPr lang="fa-IR" sz="1500" b="1" smtClean="0">
                <a:solidFill>
                  <a:schemeClr val="tx1">
                    <a:lumMod val="95000"/>
                    <a:lumOff val="5000"/>
                  </a:schemeClr>
                </a:solidFill>
              </a:rPr>
              <a:pPr algn="ctr"/>
              <a:t>2</a:t>
            </a:fld>
            <a:endParaRPr lang="fa-IR" sz="1500" b="1" dirty="0">
              <a:solidFill>
                <a:schemeClr val="tx1">
                  <a:lumMod val="95000"/>
                  <a:lumOff val="5000"/>
                </a:schemeClr>
              </a:solidFill>
            </a:endParaRPr>
          </a:p>
        </p:txBody>
      </p:sp>
      <p:pic>
        <p:nvPicPr>
          <p:cNvPr id="6" name="Picture 5">
            <a:extLst>
              <a:ext uri="{FF2B5EF4-FFF2-40B4-BE49-F238E27FC236}">
                <a16:creationId xmlns:a16="http://schemas.microsoft.com/office/drawing/2014/main" id="{1642F576-83D3-455F-BCC1-5669017A5B67}"/>
              </a:ext>
            </a:extLst>
          </p:cNvPr>
          <p:cNvPicPr>
            <a:picLocks noChangeAspect="1"/>
          </p:cNvPicPr>
          <p:nvPr/>
        </p:nvPicPr>
        <p:blipFill rotWithShape="1">
          <a:blip r:embed="rId2"/>
          <a:srcRect l="33124" t="6948" r="2726" b="81597"/>
          <a:stretch/>
        </p:blipFill>
        <p:spPr>
          <a:xfrm>
            <a:off x="1654042" y="299434"/>
            <a:ext cx="8474012" cy="1292883"/>
          </a:xfrm>
          <a:prstGeom prst="rect">
            <a:avLst/>
          </a:prstGeom>
          <a:ln w="38100">
            <a:solidFill>
              <a:schemeClr val="accent5">
                <a:lumMod val="50000"/>
              </a:schemeClr>
            </a:solidFill>
          </a:ln>
        </p:spPr>
      </p:pic>
      <p:pic>
        <p:nvPicPr>
          <p:cNvPr id="8" name="Picture 7">
            <a:extLst>
              <a:ext uri="{FF2B5EF4-FFF2-40B4-BE49-F238E27FC236}">
                <a16:creationId xmlns:a16="http://schemas.microsoft.com/office/drawing/2014/main" id="{E440701D-8276-4958-8CB9-6FA7CD03CE5B}"/>
              </a:ext>
            </a:extLst>
          </p:cNvPr>
          <p:cNvPicPr>
            <a:picLocks noChangeAspect="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47684" t="23474" b="70892"/>
          <a:stretch/>
        </p:blipFill>
        <p:spPr>
          <a:xfrm>
            <a:off x="2560453" y="4970493"/>
            <a:ext cx="6661189" cy="900731"/>
          </a:xfrm>
          <a:prstGeom prst="rect">
            <a:avLst/>
          </a:prstGeom>
        </p:spPr>
      </p:pic>
    </p:spTree>
    <p:extLst>
      <p:ext uri="{BB962C8B-B14F-4D97-AF65-F5344CB8AC3E}">
        <p14:creationId xmlns:p14="http://schemas.microsoft.com/office/powerpoint/2010/main" val="1254302714"/>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E211A5-2296-48C5-A8D3-60D3D5D554C2}"/>
              </a:ext>
            </a:extLst>
          </p:cNvPr>
          <p:cNvSpPr/>
          <p:nvPr/>
        </p:nvSpPr>
        <p:spPr>
          <a:xfrm>
            <a:off x="8415215" y="717996"/>
            <a:ext cx="3830446" cy="54220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Title 2">
            <a:extLst>
              <a:ext uri="{FF2B5EF4-FFF2-40B4-BE49-F238E27FC236}">
                <a16:creationId xmlns:a16="http://schemas.microsoft.com/office/drawing/2014/main" id="{79F0F1FD-F9DE-4674-B088-8C390135FD43}"/>
              </a:ext>
            </a:extLst>
          </p:cNvPr>
          <p:cNvSpPr>
            <a:spLocks noGrp="1"/>
          </p:cNvSpPr>
          <p:nvPr>
            <p:ph type="ctrTitle"/>
          </p:nvPr>
        </p:nvSpPr>
        <p:spPr>
          <a:xfrm>
            <a:off x="8641724" y="1120462"/>
            <a:ext cx="3550276" cy="2042332"/>
          </a:xfrm>
        </p:spPr>
        <p:txBody>
          <a:bodyPr>
            <a:normAutofit/>
          </a:bodyPr>
          <a:lstStyle/>
          <a:p>
            <a:pPr algn="ctr"/>
            <a:r>
              <a:rPr lang="fa-IR" sz="5400" b="1" dirty="0">
                <a:solidFill>
                  <a:srgbClr val="C00000"/>
                </a:solidFill>
                <a:cs typeface="B Nazanin" panose="00000400000000000000" pitchFamily="2" charset="-78"/>
              </a:rPr>
              <a:t>حضور  و غیاب</a:t>
            </a:r>
          </a:p>
        </p:txBody>
      </p:sp>
      <p:sp>
        <p:nvSpPr>
          <p:cNvPr id="4" name="Subtitle 3">
            <a:extLst>
              <a:ext uri="{FF2B5EF4-FFF2-40B4-BE49-F238E27FC236}">
                <a16:creationId xmlns:a16="http://schemas.microsoft.com/office/drawing/2014/main" id="{AE5993F8-5BC1-49E5-AAAE-3187377E660E}"/>
              </a:ext>
            </a:extLst>
          </p:cNvPr>
          <p:cNvSpPr>
            <a:spLocks noGrp="1"/>
          </p:cNvSpPr>
          <p:nvPr>
            <p:ph type="subTitle" idx="1"/>
          </p:nvPr>
        </p:nvSpPr>
        <p:spPr>
          <a:xfrm>
            <a:off x="-88007" y="1527800"/>
            <a:ext cx="8503222" cy="4860121"/>
          </a:xfrm>
        </p:spPr>
        <p:txBody>
          <a:bodyPr>
            <a:normAutofit/>
          </a:bodyPr>
          <a:lstStyle/>
          <a:p>
            <a:pPr algn="r" rtl="1"/>
            <a:r>
              <a:rPr lang="fa-IR" sz="2300" b="1" dirty="0">
                <a:solidFill>
                  <a:srgbClr val="002060"/>
                </a:solidFill>
                <a:cs typeface="B Zar" panose="00000400000000000000" pitchFamily="2" charset="-78"/>
              </a:rPr>
              <a:t>حضور دانشجو در تمام جلسات مربوط به هر درس الزامی است و ساعات غیبت</a:t>
            </a:r>
          </a:p>
          <a:p>
            <a:pPr algn="r" rtl="1">
              <a:lnSpc>
                <a:spcPct val="150000"/>
              </a:lnSpc>
            </a:pPr>
            <a:r>
              <a:rPr lang="fa-IR" sz="2300" b="1" dirty="0">
                <a:solidFill>
                  <a:srgbClr val="002060"/>
                </a:solidFill>
                <a:cs typeface="B Zar" panose="00000400000000000000" pitchFamily="2" charset="-78"/>
              </a:rPr>
              <a:t> دانشجو در هر درس نظری از چهار هفدهم، عملی و آزمایشگاهی از دو هفدهم، کارگاهی، کارآموزی، کارورزی و کارآموزی در عرصه از یک دهم مجموع ساعات آن درس نباید تجاوز کند. </a:t>
            </a:r>
          </a:p>
          <a:p>
            <a:pPr algn="r" rtl="1"/>
            <a:r>
              <a:rPr lang="fa-IR" sz="2400" b="1" dirty="0">
                <a:solidFill>
                  <a:srgbClr val="C00000"/>
                </a:solidFill>
                <a:cs typeface="B Zar" panose="00000400000000000000" pitchFamily="2" charset="-78"/>
              </a:rPr>
              <a:t>در غیر اینصورت نمره دانشجو در آن درس صفر محسوب می شود. </a:t>
            </a:r>
          </a:p>
          <a:p>
            <a:pPr algn="r" rtl="1" eaLnBrk="1" fontAlgn="auto" hangingPunct="1">
              <a:lnSpc>
                <a:spcPct val="150000"/>
              </a:lnSpc>
              <a:spcBef>
                <a:spcPts val="0"/>
              </a:spcBef>
              <a:spcAft>
                <a:spcPts val="0"/>
              </a:spcAft>
            </a:pPr>
            <a:r>
              <a:rPr lang="fa-IR" sz="2300" b="1" dirty="0">
                <a:solidFill>
                  <a:srgbClr val="002060"/>
                </a:solidFill>
                <a:latin typeface="Calibri"/>
                <a:cs typeface="B Zar" pitchFamily="2" charset="-78"/>
              </a:rPr>
              <a:t>حذف درس (در صورت غیبت در کلاس یا جلسه امتحان) در صورت بیماری با تایید گواهی پزشک توسط کمیسیون پزشکی دانشگاه و موافقت شورای تحصیلات تکمیلی امکان پذیر می باشد.</a:t>
            </a:r>
          </a:p>
          <a:p>
            <a:pPr algn="r" rtl="1" eaLnBrk="1" fontAlgn="auto" hangingPunct="1">
              <a:spcBef>
                <a:spcPts val="0"/>
              </a:spcBef>
              <a:spcAft>
                <a:spcPts val="0"/>
              </a:spcAft>
            </a:pPr>
            <a:endParaRPr lang="fa-IR" sz="2400" b="1" dirty="0">
              <a:solidFill>
                <a:srgbClr val="C00000"/>
              </a:solidFill>
              <a:latin typeface="Calibri"/>
              <a:cs typeface="B Zar" pitchFamily="2" charset="-78"/>
            </a:endParaRPr>
          </a:p>
          <a:p>
            <a:endParaRPr lang="fa-IR" dirty="0">
              <a:solidFill>
                <a:srgbClr val="C00000"/>
              </a:solidFill>
            </a:endParaRPr>
          </a:p>
        </p:txBody>
      </p:sp>
      <p:sp>
        <p:nvSpPr>
          <p:cNvPr id="2" name="Slide Number Placeholder 1">
            <a:extLst>
              <a:ext uri="{FF2B5EF4-FFF2-40B4-BE49-F238E27FC236}">
                <a16:creationId xmlns:a16="http://schemas.microsoft.com/office/drawing/2014/main" id="{EBD4AAFD-06EE-45D4-8DE5-F785F8156863}"/>
              </a:ext>
            </a:extLst>
          </p:cNvPr>
          <p:cNvSpPr>
            <a:spLocks noGrp="1"/>
          </p:cNvSpPr>
          <p:nvPr>
            <p:ph type="sldNum" sz="quarter" idx="12"/>
          </p:nvPr>
        </p:nvSpPr>
        <p:spPr>
          <a:xfrm>
            <a:off x="5330536" y="6359907"/>
            <a:ext cx="1530927" cy="365125"/>
          </a:xfrm>
        </p:spPr>
        <p:txBody>
          <a:bodyPr/>
          <a:lstStyle/>
          <a:p>
            <a:pPr algn="ctr"/>
            <a:fld id="{579D9C67-7A85-408B-9FE5-31A63F206F51}" type="slidenum">
              <a:rPr lang="fa-IR" sz="1500" smtClean="0">
                <a:solidFill>
                  <a:srgbClr val="002060"/>
                </a:solidFill>
              </a:rPr>
              <a:pPr algn="ctr"/>
              <a:t>20</a:t>
            </a:fld>
            <a:endParaRPr lang="fa-IR" sz="1500" dirty="0">
              <a:solidFill>
                <a:srgbClr val="002060"/>
              </a:solidFill>
            </a:endParaRPr>
          </a:p>
        </p:txBody>
      </p:sp>
      <p:sp>
        <p:nvSpPr>
          <p:cNvPr id="6" name="Rectangle 5">
            <a:extLst>
              <a:ext uri="{FF2B5EF4-FFF2-40B4-BE49-F238E27FC236}">
                <a16:creationId xmlns:a16="http://schemas.microsoft.com/office/drawing/2014/main" id="{AA2192C3-095F-4AE8-BA24-D67FC3FE9F89}"/>
              </a:ext>
            </a:extLst>
          </p:cNvPr>
          <p:cNvSpPr/>
          <p:nvPr/>
        </p:nvSpPr>
        <p:spPr>
          <a:xfrm>
            <a:off x="8361554" y="0"/>
            <a:ext cx="166916" cy="6858000"/>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fa-IR"/>
          </a:p>
        </p:txBody>
      </p:sp>
      <p:pic>
        <p:nvPicPr>
          <p:cNvPr id="12290" name="Picture 2" descr="ساعت حضور و غیاب UT2000 - حضور و غیاب UT2000 ماشین های اداری فراحافظه بیدار">
            <a:extLst>
              <a:ext uri="{FF2B5EF4-FFF2-40B4-BE49-F238E27FC236}">
                <a16:creationId xmlns:a16="http://schemas.microsoft.com/office/drawing/2014/main" id="{4B432E50-58FA-4D8C-A910-00691B4A2AF8}"/>
              </a:ext>
            </a:extLst>
          </p:cNvPr>
          <p:cNvPicPr>
            <a:picLocks noChangeAspect="1" noChangeArrowheads="1"/>
          </p:cNvPicPr>
          <p:nvPr/>
        </p:nvPicPr>
        <p:blipFill rotWithShape="1">
          <a:blip r:embed="rId2">
            <a:clrChange>
              <a:clrFrom>
                <a:srgbClr val="A9C9BA"/>
              </a:clrFrom>
              <a:clrTo>
                <a:srgbClr val="A9C9BA">
                  <a:alpha val="0"/>
                </a:srgbClr>
              </a:clrTo>
            </a:clrChange>
            <a:extLst>
              <a:ext uri="{28A0092B-C50C-407E-A947-70E740481C1C}">
                <a14:useLocalDpi xmlns:a14="http://schemas.microsoft.com/office/drawing/2010/main" val="0"/>
              </a:ext>
            </a:extLst>
          </a:blip>
          <a:srcRect b="11521"/>
          <a:stretch/>
        </p:blipFill>
        <p:spPr bwMode="auto">
          <a:xfrm flipH="1">
            <a:off x="8776415" y="4164708"/>
            <a:ext cx="2687378" cy="2377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674378"/>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7B349-32E6-45FC-9648-DECD93666ED4}"/>
              </a:ext>
            </a:extLst>
          </p:cNvPr>
          <p:cNvSpPr>
            <a:spLocks noGrp="1"/>
          </p:cNvSpPr>
          <p:nvPr>
            <p:ph type="ctrTitle"/>
          </p:nvPr>
        </p:nvSpPr>
        <p:spPr>
          <a:xfrm>
            <a:off x="584425" y="2906673"/>
            <a:ext cx="8156981" cy="3255264"/>
          </a:xfrm>
        </p:spPr>
        <p:txBody>
          <a:bodyPr>
            <a:noAutofit/>
          </a:bodyPr>
          <a:lstStyle/>
          <a:p>
            <a:pPr marL="457200" marR="0" lvl="0" indent="-457200" algn="just" defTabSz="914400" rtl="1" eaLnBrk="1" fontAlgn="auto" latinLnBrk="0" hangingPunct="1">
              <a:lnSpc>
                <a:spcPct val="100000"/>
              </a:lnSpc>
              <a:spcBef>
                <a:spcPct val="20000"/>
              </a:spcBef>
              <a:spcAft>
                <a:spcPts val="0"/>
              </a:spcAft>
              <a:tabLst/>
              <a:defRPr/>
            </a:pPr>
            <a:r>
              <a:rPr lang="fa-IR" sz="3500" b="1" dirty="0">
                <a:solidFill>
                  <a:srgbClr val="002060"/>
                </a:solidFill>
                <a:latin typeface="Calibri"/>
                <a:cs typeface="B Nazanin" panose="00000400000000000000" pitchFamily="2" charset="-78"/>
              </a:rPr>
              <a:t>حداقل نمره قبولی دروس اختصاصی اجباری و اختصاصی اختیاری 14 و دروس کمبود یا جبرانی 12 می باشد.</a:t>
            </a:r>
            <a:br>
              <a:rPr lang="fa-IR" sz="3500" b="1" dirty="0">
                <a:solidFill>
                  <a:srgbClr val="002060"/>
                </a:solidFill>
                <a:latin typeface="Calibri"/>
                <a:cs typeface="B Nazanin" panose="00000400000000000000" pitchFamily="2" charset="-78"/>
              </a:rPr>
            </a:br>
            <a:br>
              <a:rPr lang="fa-IR" sz="3500" b="1" dirty="0">
                <a:solidFill>
                  <a:srgbClr val="C00000"/>
                </a:solidFill>
                <a:latin typeface="Calibri"/>
                <a:cs typeface="B Nazanin" panose="00000400000000000000" pitchFamily="2" charset="-78"/>
              </a:rPr>
            </a:br>
            <a:r>
              <a:rPr lang="fa-IR" sz="3500" b="1" dirty="0">
                <a:solidFill>
                  <a:srgbClr val="002060"/>
                </a:solidFill>
                <a:latin typeface="Calibri"/>
                <a:cs typeface="B Nazanin" panose="00000400000000000000" pitchFamily="2" charset="-78"/>
              </a:rPr>
              <a:t>در صورت مردودی دانشجو در یکی از دروس </a:t>
            </a:r>
            <a:r>
              <a:rPr lang="fa-IR" sz="3500" b="1" u="sng" dirty="0">
                <a:solidFill>
                  <a:srgbClr val="002060"/>
                </a:solidFill>
                <a:latin typeface="Calibri"/>
                <a:cs typeface="B Nazanin" panose="00000400000000000000" pitchFamily="2" charset="-78"/>
              </a:rPr>
              <a:t>اختصاصی اختیاری</a:t>
            </a:r>
            <a:r>
              <a:rPr lang="fa-IR" sz="3500" b="1" dirty="0">
                <a:solidFill>
                  <a:srgbClr val="002060"/>
                </a:solidFill>
                <a:latin typeface="Calibri"/>
                <a:cs typeface="B Nazanin" panose="00000400000000000000" pitchFamily="2" charset="-78"/>
              </a:rPr>
              <a:t>، دانشجو می تواند یکی دیگر از دروس اختیاری را اخذ نموده و  بگذراند. در این صورت نمرات کلیه دروس اعم از قبولی و مردودی در کارنامه ثبت و در میانگین کل منظور می شود.</a:t>
            </a:r>
            <a:br>
              <a:rPr lang="fa-IR" sz="3500" b="1" dirty="0">
                <a:solidFill>
                  <a:srgbClr val="002060"/>
                </a:solidFill>
                <a:latin typeface="Calibri"/>
                <a:cs typeface="B Nazanin" panose="00000400000000000000" pitchFamily="2" charset="-78"/>
              </a:rPr>
            </a:br>
            <a:endParaRPr lang="fa-IR" sz="3500" b="1" dirty="0">
              <a:solidFill>
                <a:srgbClr val="002060"/>
              </a:solidFill>
              <a:cs typeface="B Nazanin" panose="00000400000000000000" pitchFamily="2" charset="-78"/>
            </a:endParaRPr>
          </a:p>
        </p:txBody>
      </p:sp>
      <p:sp>
        <p:nvSpPr>
          <p:cNvPr id="3" name="Slide Number Placeholder 2">
            <a:extLst>
              <a:ext uri="{FF2B5EF4-FFF2-40B4-BE49-F238E27FC236}">
                <a16:creationId xmlns:a16="http://schemas.microsoft.com/office/drawing/2014/main" id="{33272365-1AF2-4988-9744-111A276BF382}"/>
              </a:ext>
            </a:extLst>
          </p:cNvPr>
          <p:cNvSpPr>
            <a:spLocks noGrp="1"/>
          </p:cNvSpPr>
          <p:nvPr>
            <p:ph type="sldNum" sz="quarter" idx="12"/>
          </p:nvPr>
        </p:nvSpPr>
        <p:spPr>
          <a:xfrm>
            <a:off x="5330536" y="6161937"/>
            <a:ext cx="1530927" cy="365125"/>
          </a:xfrm>
        </p:spPr>
        <p:txBody>
          <a:bodyPr/>
          <a:lstStyle/>
          <a:p>
            <a:pPr algn="ctr"/>
            <a:fld id="{579D9C67-7A85-408B-9FE5-31A63F206F51}" type="slidenum">
              <a:rPr lang="fa-IR" sz="1500" smtClean="0">
                <a:solidFill>
                  <a:srgbClr val="002060"/>
                </a:solidFill>
              </a:rPr>
              <a:pPr algn="ctr"/>
              <a:t>21</a:t>
            </a:fld>
            <a:endParaRPr lang="fa-IR" sz="1500" dirty="0">
              <a:solidFill>
                <a:srgbClr val="002060"/>
              </a:solidFill>
            </a:endParaRPr>
          </a:p>
        </p:txBody>
      </p:sp>
      <p:sp>
        <p:nvSpPr>
          <p:cNvPr id="4" name="Rectangle 3">
            <a:extLst>
              <a:ext uri="{FF2B5EF4-FFF2-40B4-BE49-F238E27FC236}">
                <a16:creationId xmlns:a16="http://schemas.microsoft.com/office/drawing/2014/main" id="{CA37A999-CB82-40D0-A18C-72DE70769F5B}"/>
              </a:ext>
            </a:extLst>
          </p:cNvPr>
          <p:cNvSpPr/>
          <p:nvPr/>
        </p:nvSpPr>
        <p:spPr>
          <a:xfrm>
            <a:off x="9533585" y="2263561"/>
            <a:ext cx="2361544" cy="93871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a-IR" sz="5500" b="1" i="0" u="none" strike="noStrike" kern="0" cap="none" spc="0" normalizeH="0" baseline="0" noProof="0" dirty="0">
                <a:ln>
                  <a:noFill/>
                </a:ln>
                <a:solidFill>
                  <a:schemeClr val="accent4">
                    <a:lumMod val="50000"/>
                  </a:schemeClr>
                </a:solidFill>
                <a:effectLst/>
                <a:uLnTx/>
                <a:uFillTx/>
                <a:latin typeface="Calibri"/>
                <a:ea typeface="+mj-ea"/>
                <a:cs typeface="B Zar" pitchFamily="2" charset="-78"/>
              </a:rPr>
              <a:t>ارزشیابی</a:t>
            </a:r>
            <a:endParaRPr kumimoji="0" lang="en-US" sz="5500" b="0" i="0" u="none" strike="noStrike" kern="0" cap="none" spc="0" normalizeH="0" baseline="0" noProof="0" dirty="0">
              <a:ln>
                <a:noFill/>
              </a:ln>
              <a:solidFill>
                <a:schemeClr val="accent4">
                  <a:lumMod val="50000"/>
                </a:schemeClr>
              </a:solidFill>
              <a:effectLst/>
              <a:uLnTx/>
              <a:uFillTx/>
            </a:endParaRPr>
          </a:p>
        </p:txBody>
      </p:sp>
      <p:pic>
        <p:nvPicPr>
          <p:cNvPr id="20482" name="Picture 2" descr="همه چیز در مورد آزمون SAT (ست) که باید بدانید + منابع آزمون و نمونه سوالات  - بورسیه پلاس">
            <a:extLst>
              <a:ext uri="{FF2B5EF4-FFF2-40B4-BE49-F238E27FC236}">
                <a16:creationId xmlns:a16="http://schemas.microsoft.com/office/drawing/2014/main" id="{7A8DCBF5-B565-4A08-9F3F-9D3D1FF955AD}"/>
              </a:ext>
            </a:extLst>
          </p:cNvPr>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767410" y="4788596"/>
            <a:ext cx="2787469" cy="2090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256289"/>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7B88-77C4-4AB0-8AE5-F073BD0DF86E}"/>
              </a:ext>
            </a:extLst>
          </p:cNvPr>
          <p:cNvSpPr>
            <a:spLocks noGrp="1"/>
          </p:cNvSpPr>
          <p:nvPr>
            <p:ph type="ctrTitle"/>
          </p:nvPr>
        </p:nvSpPr>
        <p:spPr>
          <a:xfrm>
            <a:off x="0" y="1455313"/>
            <a:ext cx="9143999" cy="4257498"/>
          </a:xfrm>
        </p:spPr>
        <p:txBody>
          <a:bodyPr>
            <a:noAutofit/>
          </a:bodyPr>
          <a:lstStyle/>
          <a:p>
            <a:pPr marL="0" indent="0" algn="ctr" fontAlgn="auto">
              <a:spcAft>
                <a:spcPts val="0"/>
              </a:spcAft>
            </a:pPr>
            <a:r>
              <a:rPr lang="fa-IR" sz="3000" b="1" dirty="0">
                <a:solidFill>
                  <a:srgbClr val="002060"/>
                </a:solidFill>
                <a:cs typeface="B Nazanin" panose="00000400000000000000" pitchFamily="2" charset="-78"/>
              </a:rPr>
              <a:t>در صورتیکه ارزشیابی دانشجو در یک درس موکول به فعالیتهای نیمسال بعدی باشد نمره دانشجو ناتمام (ثبت موقت) اعلام می شود و باید نمره حداکثر تا پایان نیمسال بعدی به نمره قطعی تبدیل گردد. در غیر این صورت درس توسط دانشگاه حذف می گردد.</a:t>
            </a:r>
            <a:br>
              <a:rPr lang="fa-IR" sz="3000" b="1" dirty="0">
                <a:solidFill>
                  <a:srgbClr val="002060"/>
                </a:solidFill>
                <a:cs typeface="B Nazanin" panose="00000400000000000000" pitchFamily="2" charset="-78"/>
              </a:rPr>
            </a:br>
            <a:br>
              <a:rPr lang="fa-IR" sz="3000" b="1" dirty="0">
                <a:solidFill>
                  <a:schemeClr val="accent5">
                    <a:lumMod val="50000"/>
                  </a:schemeClr>
                </a:solidFill>
                <a:cs typeface="B Nazanin" panose="00000400000000000000" pitchFamily="2" charset="-78"/>
              </a:rPr>
            </a:br>
            <a:br>
              <a:rPr lang="fa-IR" sz="3000" b="1" dirty="0">
                <a:solidFill>
                  <a:srgbClr val="C00000"/>
                </a:solidFill>
                <a:cs typeface="B Nazanin" panose="00000400000000000000" pitchFamily="2" charset="-78"/>
              </a:rPr>
            </a:br>
            <a:r>
              <a:rPr lang="fa-IR" sz="3000" b="1" dirty="0">
                <a:solidFill>
                  <a:srgbClr val="C00000"/>
                </a:solidFill>
                <a:cs typeface="B Nazanin" panose="00000400000000000000" pitchFamily="2" charset="-78"/>
              </a:rPr>
              <a:t>نمرات باید توسط اساتید در بازه زمانی مشخص شده ثبت شود و نمره توسط دانشکده ها چک گردد و در صورت اشتباه در وضعیت نمره جهت اصلاح به دانشگاه اعلام نمایند. </a:t>
            </a:r>
            <a:br>
              <a:rPr lang="fa-IR" sz="3000" b="1" dirty="0">
                <a:solidFill>
                  <a:srgbClr val="C00000"/>
                </a:solidFill>
                <a:cs typeface="B Nazanin" panose="00000400000000000000" pitchFamily="2" charset="-78"/>
              </a:rPr>
            </a:br>
            <a:endParaRPr lang="fa-IR" sz="3000" b="1" dirty="0">
              <a:solidFill>
                <a:srgbClr val="C00000"/>
              </a:solidFill>
              <a:cs typeface="B Nazanin" panose="00000400000000000000" pitchFamily="2" charset="-78"/>
            </a:endParaRPr>
          </a:p>
        </p:txBody>
      </p:sp>
      <p:sp>
        <p:nvSpPr>
          <p:cNvPr id="3" name="Slide Number Placeholder 2">
            <a:extLst>
              <a:ext uri="{FF2B5EF4-FFF2-40B4-BE49-F238E27FC236}">
                <a16:creationId xmlns:a16="http://schemas.microsoft.com/office/drawing/2014/main" id="{F1C6C109-59E5-428B-8935-41B2C521D539}"/>
              </a:ext>
            </a:extLst>
          </p:cNvPr>
          <p:cNvSpPr>
            <a:spLocks noGrp="1"/>
          </p:cNvSpPr>
          <p:nvPr>
            <p:ph type="sldNum" sz="quarter" idx="12"/>
          </p:nvPr>
        </p:nvSpPr>
        <p:spPr>
          <a:xfrm>
            <a:off x="5330536" y="6387921"/>
            <a:ext cx="1530927" cy="365125"/>
          </a:xfrm>
        </p:spPr>
        <p:txBody>
          <a:bodyPr/>
          <a:lstStyle/>
          <a:p>
            <a:pPr algn="ctr"/>
            <a:fld id="{579D9C67-7A85-408B-9FE5-31A63F206F51}" type="slidenum">
              <a:rPr lang="fa-IR" sz="1500" smtClean="0">
                <a:solidFill>
                  <a:srgbClr val="002060"/>
                </a:solidFill>
              </a:rPr>
              <a:pPr algn="ctr"/>
              <a:t>22</a:t>
            </a:fld>
            <a:endParaRPr lang="fa-IR" sz="1500" dirty="0">
              <a:solidFill>
                <a:srgbClr val="002060"/>
              </a:solidFill>
            </a:endParaRPr>
          </a:p>
        </p:txBody>
      </p:sp>
      <p:sp>
        <p:nvSpPr>
          <p:cNvPr id="5" name="TextBox 4">
            <a:extLst>
              <a:ext uri="{FF2B5EF4-FFF2-40B4-BE49-F238E27FC236}">
                <a16:creationId xmlns:a16="http://schemas.microsoft.com/office/drawing/2014/main" id="{BD687AF2-2434-4816-8A6E-659D0175156B}"/>
              </a:ext>
            </a:extLst>
          </p:cNvPr>
          <p:cNvSpPr txBox="1"/>
          <p:nvPr/>
        </p:nvSpPr>
        <p:spPr>
          <a:xfrm>
            <a:off x="8415215" y="1951672"/>
            <a:ext cx="4600978" cy="1477328"/>
          </a:xfrm>
          <a:prstGeom prst="rect">
            <a:avLst/>
          </a:prstGeom>
          <a:noFill/>
        </p:spPr>
        <p:txBody>
          <a:bodyPr wrap="square">
            <a:spAutoFit/>
          </a:bodyPr>
          <a:lstStyle/>
          <a:p>
            <a:pPr algn="ctr" fontAlgn="auto">
              <a:spcAft>
                <a:spcPts val="0"/>
              </a:spcAft>
            </a:pPr>
            <a:r>
              <a:rPr lang="fa-IR" sz="4500" b="1" dirty="0">
                <a:solidFill>
                  <a:schemeClr val="accent4">
                    <a:lumMod val="50000"/>
                  </a:schemeClr>
                </a:solidFill>
                <a:cs typeface="B Nazanin" panose="00000400000000000000" pitchFamily="2" charset="-78"/>
              </a:rPr>
              <a:t>ثبت</a:t>
            </a:r>
          </a:p>
          <a:p>
            <a:pPr algn="ctr" fontAlgn="auto">
              <a:spcAft>
                <a:spcPts val="0"/>
              </a:spcAft>
            </a:pPr>
            <a:r>
              <a:rPr lang="fa-IR" sz="4500" b="1" dirty="0">
                <a:solidFill>
                  <a:schemeClr val="accent4">
                    <a:lumMod val="50000"/>
                  </a:schemeClr>
                </a:solidFill>
                <a:cs typeface="B Nazanin" panose="00000400000000000000" pitchFamily="2" charset="-78"/>
              </a:rPr>
              <a:t> نمره موقت:</a:t>
            </a:r>
          </a:p>
        </p:txBody>
      </p:sp>
      <p:pic>
        <p:nvPicPr>
          <p:cNvPr id="21506" name="Picture 2" descr="بهترین مشاور کنکور اصفهان در مرکز تخصصی مشاوره کنکور - کلینیک موج اصفهان">
            <a:extLst>
              <a:ext uri="{FF2B5EF4-FFF2-40B4-BE49-F238E27FC236}">
                <a16:creationId xmlns:a16="http://schemas.microsoft.com/office/drawing/2014/main" id="{F002DD09-569A-4164-B8B4-0B95FCF81462}"/>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22499"/>
          <a:stretch/>
        </p:blipFill>
        <p:spPr bwMode="auto">
          <a:xfrm>
            <a:off x="8886421" y="4613856"/>
            <a:ext cx="1990497" cy="1774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774427"/>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EE1930-CFAF-4BD2-B37A-C5DBD357C7BC}"/>
              </a:ext>
            </a:extLst>
          </p:cNvPr>
          <p:cNvSpPr txBox="1">
            <a:spLocks noGrp="1"/>
          </p:cNvSpPr>
          <p:nvPr>
            <p:ph type="ctrTitle"/>
          </p:nvPr>
        </p:nvSpPr>
        <p:spPr>
          <a:xfrm>
            <a:off x="9190194" y="2058430"/>
            <a:ext cx="3001806" cy="1483262"/>
          </a:xfrm>
          <a:prstGeom prst="rect">
            <a:avLst/>
          </a:prstGeom>
        </p:spPr>
        <p:txBody>
          <a:bodyPr vert="horz" lIns="91440" tIns="45720" rIns="91440" bIns="45720" rtlCol="1" anchor="ctr">
            <a:normAutofit fontScale="9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fa-IR" b="1" dirty="0">
                <a:solidFill>
                  <a:schemeClr val="accent4">
                    <a:lumMod val="50000"/>
                  </a:schemeClr>
                </a:solidFill>
                <a:cs typeface="B Zar" pitchFamily="2" charset="-78"/>
              </a:rPr>
              <a:t>میانگین نمرات</a:t>
            </a:r>
            <a:br>
              <a:rPr lang="fa-IR" b="1" dirty="0">
                <a:solidFill>
                  <a:schemeClr val="accent4">
                    <a:lumMod val="50000"/>
                  </a:schemeClr>
                </a:solidFill>
                <a:cs typeface="B Zar" pitchFamily="2" charset="-78"/>
              </a:rPr>
            </a:br>
            <a:r>
              <a:rPr lang="fa-IR" b="1" dirty="0">
                <a:solidFill>
                  <a:schemeClr val="accent4">
                    <a:lumMod val="50000"/>
                  </a:schemeClr>
                </a:solidFill>
                <a:cs typeface="B Zar" pitchFamily="2" charset="-78"/>
              </a:rPr>
              <a:t>دکتری تخصصی</a:t>
            </a:r>
            <a:br>
              <a:rPr lang="fa-IR" b="1" dirty="0">
                <a:solidFill>
                  <a:schemeClr val="accent4">
                    <a:lumMod val="50000"/>
                  </a:schemeClr>
                </a:solidFill>
                <a:cs typeface="B Zar" pitchFamily="2" charset="-78"/>
              </a:rPr>
            </a:br>
            <a:r>
              <a:rPr lang="en-US" b="1" dirty="0">
                <a:solidFill>
                  <a:schemeClr val="accent4">
                    <a:lumMod val="50000"/>
                  </a:schemeClr>
                </a:solidFill>
                <a:latin typeface="Times New Roman" panose="02020603050405020304" pitchFamily="18" charset="0"/>
                <a:cs typeface="Times New Roman" panose="02020603050405020304" pitchFamily="18" charset="0"/>
              </a:rPr>
              <a:t>(</a:t>
            </a:r>
            <a:r>
              <a:rPr lang="en-US" b="1" dirty="0" err="1">
                <a:solidFill>
                  <a:schemeClr val="accent4">
                    <a:lumMod val="50000"/>
                  </a:schemeClr>
                </a:solidFill>
                <a:latin typeface="Times New Roman" panose="02020603050405020304" pitchFamily="18" charset="0"/>
                <a:cs typeface="Times New Roman" panose="02020603050405020304" pitchFamily="18" charset="0"/>
              </a:rPr>
              <a:t>Ph.D</a:t>
            </a:r>
            <a:r>
              <a:rPr lang="en-US" b="1" dirty="0">
                <a:solidFill>
                  <a:schemeClr val="accent4">
                    <a:lumMod val="50000"/>
                  </a:schemeClr>
                </a:solidFill>
                <a:latin typeface="Times New Roman" panose="02020603050405020304" pitchFamily="18" charset="0"/>
                <a:cs typeface="Times New Roman" panose="02020603050405020304" pitchFamily="18" charset="0"/>
              </a:rPr>
              <a:t>)</a:t>
            </a:r>
            <a:r>
              <a:rPr lang="fa-IR" b="1" dirty="0">
                <a:solidFill>
                  <a:schemeClr val="accent4">
                    <a:lumMod val="50000"/>
                  </a:schemeClr>
                </a:solidFill>
                <a:latin typeface="Times New Roman" panose="02020603050405020304" pitchFamily="18" charset="0"/>
                <a:cs typeface="Times New Roman" panose="02020603050405020304" pitchFamily="18" charset="0"/>
              </a:rPr>
              <a:t> </a:t>
            </a:r>
            <a:r>
              <a:rPr lang="fa-IR" b="1" dirty="0">
                <a:solidFill>
                  <a:schemeClr val="accent4">
                    <a:lumMod val="50000"/>
                  </a:schemeClr>
                </a:solidFill>
                <a:cs typeface="B Zar" pitchFamily="2" charset="-78"/>
              </a:rPr>
              <a:t>:</a:t>
            </a:r>
          </a:p>
        </p:txBody>
      </p:sp>
      <p:sp>
        <p:nvSpPr>
          <p:cNvPr id="3" name="Subtitle 2">
            <a:extLst>
              <a:ext uri="{FF2B5EF4-FFF2-40B4-BE49-F238E27FC236}">
                <a16:creationId xmlns:a16="http://schemas.microsoft.com/office/drawing/2014/main" id="{67335CBE-8916-44A5-BD76-194E56B57DEA}"/>
              </a:ext>
            </a:extLst>
          </p:cNvPr>
          <p:cNvSpPr>
            <a:spLocks noGrp="1"/>
          </p:cNvSpPr>
          <p:nvPr>
            <p:ph type="subTitle" idx="1"/>
          </p:nvPr>
        </p:nvSpPr>
        <p:spPr>
          <a:xfrm>
            <a:off x="167425" y="1425510"/>
            <a:ext cx="8531125" cy="4232364"/>
          </a:xfrm>
        </p:spPr>
        <p:txBody>
          <a:bodyPr>
            <a:noAutofit/>
          </a:bodyPr>
          <a:lstStyle/>
          <a:p>
            <a:pPr marL="0" indent="0" algn="just" fontAlgn="auto">
              <a:spcAft>
                <a:spcPts val="0"/>
              </a:spcAft>
              <a:buNone/>
            </a:pPr>
            <a:r>
              <a:rPr lang="fa-IR" sz="3500" b="1" u="sng" dirty="0">
                <a:solidFill>
                  <a:srgbClr val="002060"/>
                </a:solidFill>
                <a:cs typeface="B Nazanin" panose="00000400000000000000" pitchFamily="2" charset="-78"/>
              </a:rPr>
              <a:t>در دوره دکتری تخصصی میانگین نباید کمتر از 15 باشد.</a:t>
            </a:r>
          </a:p>
          <a:p>
            <a:pPr marL="0" indent="0" algn="just" fontAlgn="auto">
              <a:spcAft>
                <a:spcPts val="0"/>
              </a:spcAft>
              <a:buNone/>
            </a:pPr>
            <a:r>
              <a:rPr lang="fa-IR" sz="3500" b="1" dirty="0">
                <a:solidFill>
                  <a:srgbClr val="002060"/>
                </a:solidFill>
                <a:cs typeface="B Nazanin" panose="00000400000000000000" pitchFamily="2" charset="-78"/>
              </a:rPr>
              <a:t>در صورت مشروطی محدودیت برای انتخاب واحد نیم سال بعد ندارد ولی به دانشجو اخطار داده می شود. </a:t>
            </a:r>
          </a:p>
          <a:p>
            <a:pPr marL="0" indent="0" algn="just" fontAlgn="auto">
              <a:spcAft>
                <a:spcPts val="0"/>
              </a:spcAft>
              <a:buNone/>
            </a:pPr>
            <a:r>
              <a:rPr lang="fa-IR" sz="3500" b="1" u="sng" dirty="0">
                <a:solidFill>
                  <a:srgbClr val="FF0000"/>
                </a:solidFill>
                <a:cs typeface="B Nazanin" panose="00000400000000000000" pitchFamily="2" charset="-78"/>
              </a:rPr>
              <a:t>اگر میانگین در دو نیم سال متوالی یا متناوب کمتر شود، دانشجو از ادامه تحصیل محروم می گردد.</a:t>
            </a:r>
          </a:p>
          <a:p>
            <a:pPr marL="0" indent="0" algn="just" fontAlgn="auto">
              <a:spcAft>
                <a:spcPts val="0"/>
              </a:spcAft>
              <a:buNone/>
            </a:pPr>
            <a:r>
              <a:rPr lang="fa-IR" sz="3500" b="1" dirty="0">
                <a:solidFill>
                  <a:srgbClr val="FF0000"/>
                </a:solidFill>
                <a:cs typeface="B Nazanin" panose="00000400000000000000" pitchFamily="2" charset="-78"/>
              </a:rPr>
              <a:t> </a:t>
            </a:r>
            <a:r>
              <a:rPr lang="fa-IR" sz="3500" b="1" u="sng" dirty="0">
                <a:solidFill>
                  <a:srgbClr val="FF0000"/>
                </a:solidFill>
                <a:cs typeface="B Nazanin" panose="00000400000000000000" pitchFamily="2" charset="-78"/>
              </a:rPr>
              <a:t>اگر در دوره </a:t>
            </a:r>
            <a:r>
              <a:rPr lang="fa-IR" sz="3500" b="1" u="sng" dirty="0">
                <a:solidFill>
                  <a:srgbClr val="FF0000"/>
                </a:solidFill>
                <a:latin typeface="دک"/>
                <a:cs typeface="B Nazanin" panose="00000400000000000000" pitchFamily="2" charset="-78"/>
              </a:rPr>
              <a:t>دکتری </a:t>
            </a:r>
            <a:r>
              <a:rPr lang="fa-IR" sz="3500" b="1" u="sng" dirty="0">
                <a:solidFill>
                  <a:srgbClr val="FF0000"/>
                </a:solidFill>
                <a:cs typeface="B Nazanin" panose="00000400000000000000" pitchFamily="2" charset="-78"/>
              </a:rPr>
              <a:t>بعد از گذرانیدن کلیه واحدهای آموزشی، میانگین نمرات کمتر از 15 شود از ادامه تحصیل محروم می گردد.</a:t>
            </a:r>
          </a:p>
          <a:p>
            <a:endParaRPr lang="fa-IR" sz="3500" b="1" dirty="0">
              <a:solidFill>
                <a:srgbClr val="C00000"/>
              </a:solidFill>
              <a:cs typeface="B Nazanin" panose="00000400000000000000" pitchFamily="2" charset="-78"/>
            </a:endParaRPr>
          </a:p>
        </p:txBody>
      </p:sp>
      <p:sp>
        <p:nvSpPr>
          <p:cNvPr id="2" name="Slide Number Placeholder 1">
            <a:extLst>
              <a:ext uri="{FF2B5EF4-FFF2-40B4-BE49-F238E27FC236}">
                <a16:creationId xmlns:a16="http://schemas.microsoft.com/office/drawing/2014/main" id="{6657D305-39FF-48C0-8D5A-483F7AC3CF22}"/>
              </a:ext>
            </a:extLst>
          </p:cNvPr>
          <p:cNvSpPr>
            <a:spLocks noGrp="1"/>
          </p:cNvSpPr>
          <p:nvPr>
            <p:ph type="sldNum" sz="quarter" idx="12"/>
          </p:nvPr>
        </p:nvSpPr>
        <p:spPr>
          <a:xfrm>
            <a:off x="4439397" y="6266198"/>
            <a:ext cx="1530927" cy="365125"/>
          </a:xfrm>
        </p:spPr>
        <p:txBody>
          <a:bodyPr/>
          <a:lstStyle/>
          <a:p>
            <a:pPr algn="ctr"/>
            <a:fld id="{579D9C67-7A85-408B-9FE5-31A63F206F51}" type="slidenum">
              <a:rPr lang="fa-IR" sz="1500" smtClean="0">
                <a:solidFill>
                  <a:srgbClr val="002060"/>
                </a:solidFill>
              </a:rPr>
              <a:pPr algn="ctr"/>
              <a:t>23</a:t>
            </a:fld>
            <a:endParaRPr lang="fa-IR" sz="1500" dirty="0">
              <a:solidFill>
                <a:srgbClr val="002060"/>
              </a:solidFill>
            </a:endParaRPr>
          </a:p>
        </p:txBody>
      </p:sp>
      <p:pic>
        <p:nvPicPr>
          <p:cNvPr id="23554" name="Picture 2" descr="تجارک">
            <a:extLst>
              <a:ext uri="{FF2B5EF4-FFF2-40B4-BE49-F238E27FC236}">
                <a16:creationId xmlns:a16="http://schemas.microsoft.com/office/drawing/2014/main" id="{B2055B44-D650-4EA9-B72D-17CB4414A9A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98550" y="471487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712580"/>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F3ED3-1D67-4E7B-959D-4F3963FF9D8B}"/>
              </a:ext>
            </a:extLst>
          </p:cNvPr>
          <p:cNvSpPr>
            <a:spLocks noGrp="1"/>
          </p:cNvSpPr>
          <p:nvPr>
            <p:ph type="ctrTitle"/>
          </p:nvPr>
        </p:nvSpPr>
        <p:spPr>
          <a:xfrm>
            <a:off x="9128933" y="2048374"/>
            <a:ext cx="3965791" cy="1874906"/>
          </a:xfrm>
        </p:spPr>
        <p:txBody>
          <a:bodyPr>
            <a:normAutofit/>
          </a:bodyPr>
          <a:lstStyle/>
          <a:p>
            <a:r>
              <a:rPr lang="fa-IR" sz="5000" b="1" dirty="0">
                <a:solidFill>
                  <a:schemeClr val="accent4">
                    <a:lumMod val="50000"/>
                  </a:schemeClr>
                </a:solidFill>
                <a:cs typeface="B Zar" pitchFamily="2" charset="-78"/>
              </a:rPr>
              <a:t>آزمون جامع:  </a:t>
            </a:r>
            <a:endParaRPr lang="fa-IR" sz="5000" dirty="0">
              <a:solidFill>
                <a:schemeClr val="accent4">
                  <a:lumMod val="50000"/>
                </a:schemeClr>
              </a:solidFill>
            </a:endParaRPr>
          </a:p>
        </p:txBody>
      </p:sp>
      <p:sp>
        <p:nvSpPr>
          <p:cNvPr id="3" name="Subtitle 2">
            <a:extLst>
              <a:ext uri="{FF2B5EF4-FFF2-40B4-BE49-F238E27FC236}">
                <a16:creationId xmlns:a16="http://schemas.microsoft.com/office/drawing/2014/main" id="{27B1B437-9A32-40A1-95D4-B09F935437D4}"/>
              </a:ext>
            </a:extLst>
          </p:cNvPr>
          <p:cNvSpPr>
            <a:spLocks noGrp="1"/>
          </p:cNvSpPr>
          <p:nvPr>
            <p:ph type="subTitle" idx="1"/>
          </p:nvPr>
        </p:nvSpPr>
        <p:spPr>
          <a:xfrm>
            <a:off x="309093" y="1267742"/>
            <a:ext cx="9054750" cy="4322516"/>
          </a:xfrm>
        </p:spPr>
        <p:txBody>
          <a:bodyPr/>
          <a:lstStyle/>
          <a:p>
            <a:r>
              <a:rPr lang="fa-IR" sz="2900" b="1" dirty="0">
                <a:solidFill>
                  <a:srgbClr val="002060"/>
                </a:solidFill>
                <a:cs typeface="B Nazanin" panose="00000400000000000000" pitchFamily="2" charset="-78"/>
              </a:rPr>
              <a:t>در پایان مرحله آموزشی، دانشجو ملزم به شرکت در آزمون جامع است. </a:t>
            </a:r>
          </a:p>
          <a:p>
            <a:endParaRPr lang="fa-IR" dirty="0"/>
          </a:p>
        </p:txBody>
      </p:sp>
      <p:sp>
        <p:nvSpPr>
          <p:cNvPr id="4" name="Slide Number Placeholder 3">
            <a:extLst>
              <a:ext uri="{FF2B5EF4-FFF2-40B4-BE49-F238E27FC236}">
                <a16:creationId xmlns:a16="http://schemas.microsoft.com/office/drawing/2014/main" id="{1C05FEE1-AAFF-4F4F-A2E9-7CEE2F0E9375}"/>
              </a:ext>
            </a:extLst>
          </p:cNvPr>
          <p:cNvSpPr>
            <a:spLocks noGrp="1"/>
          </p:cNvSpPr>
          <p:nvPr>
            <p:ph type="sldNum" sz="quarter" idx="12"/>
          </p:nvPr>
        </p:nvSpPr>
        <p:spPr>
          <a:xfrm>
            <a:off x="4258530" y="6313591"/>
            <a:ext cx="1530927" cy="365125"/>
          </a:xfrm>
        </p:spPr>
        <p:txBody>
          <a:bodyPr/>
          <a:lstStyle/>
          <a:p>
            <a:pPr algn="ctr"/>
            <a:fld id="{579D9C67-7A85-408B-9FE5-31A63F206F51}" type="slidenum">
              <a:rPr lang="fa-IR" sz="1500" smtClean="0">
                <a:solidFill>
                  <a:srgbClr val="002060"/>
                </a:solidFill>
              </a:rPr>
              <a:pPr algn="ctr"/>
              <a:t>24</a:t>
            </a:fld>
            <a:endParaRPr lang="fa-IR" sz="1500" dirty="0">
              <a:solidFill>
                <a:srgbClr val="002060"/>
              </a:solidFill>
            </a:endParaRPr>
          </a:p>
        </p:txBody>
      </p:sp>
      <p:sp>
        <p:nvSpPr>
          <p:cNvPr id="5" name="Oval 4">
            <a:extLst>
              <a:ext uri="{FF2B5EF4-FFF2-40B4-BE49-F238E27FC236}">
                <a16:creationId xmlns:a16="http://schemas.microsoft.com/office/drawing/2014/main" id="{636C2358-4090-420E-8E39-075C7B4367F8}"/>
              </a:ext>
            </a:extLst>
          </p:cNvPr>
          <p:cNvSpPr/>
          <p:nvPr/>
        </p:nvSpPr>
        <p:spPr>
          <a:xfrm>
            <a:off x="5704865" y="2155601"/>
            <a:ext cx="1674254" cy="171289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a:solidFill>
                  <a:schemeClr val="accent4">
                    <a:lumMod val="50000"/>
                  </a:schemeClr>
                </a:solidFill>
                <a:cs typeface="B Nazanin" panose="00000400000000000000" pitchFamily="2" charset="-78"/>
              </a:rPr>
              <a:t>مرحله آموزشی</a:t>
            </a:r>
          </a:p>
        </p:txBody>
      </p:sp>
      <p:sp>
        <p:nvSpPr>
          <p:cNvPr id="6" name="Oval 5">
            <a:extLst>
              <a:ext uri="{FF2B5EF4-FFF2-40B4-BE49-F238E27FC236}">
                <a16:creationId xmlns:a16="http://schemas.microsoft.com/office/drawing/2014/main" id="{F642A9C3-C7D5-4F1B-8E55-7AAC3B2825B7}"/>
              </a:ext>
            </a:extLst>
          </p:cNvPr>
          <p:cNvSpPr/>
          <p:nvPr/>
        </p:nvSpPr>
        <p:spPr>
          <a:xfrm>
            <a:off x="172942" y="2012325"/>
            <a:ext cx="1543771" cy="171289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a:solidFill>
                  <a:schemeClr val="accent4">
                    <a:lumMod val="50000"/>
                  </a:schemeClr>
                </a:solidFill>
                <a:cs typeface="B Nazanin" panose="00000400000000000000" pitchFamily="2" charset="-78"/>
              </a:rPr>
              <a:t>مرحله پژوهشی</a:t>
            </a:r>
          </a:p>
        </p:txBody>
      </p:sp>
      <p:sp>
        <p:nvSpPr>
          <p:cNvPr id="8" name="Oval 7">
            <a:extLst>
              <a:ext uri="{FF2B5EF4-FFF2-40B4-BE49-F238E27FC236}">
                <a16:creationId xmlns:a16="http://schemas.microsoft.com/office/drawing/2014/main" id="{6FAE6D55-B8E8-4F6A-BE52-C938589E6AB4}"/>
              </a:ext>
            </a:extLst>
          </p:cNvPr>
          <p:cNvSpPr/>
          <p:nvPr/>
        </p:nvSpPr>
        <p:spPr>
          <a:xfrm>
            <a:off x="2912751" y="2058032"/>
            <a:ext cx="1409787" cy="171289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500" b="1" dirty="0">
                <a:solidFill>
                  <a:schemeClr val="accent4">
                    <a:lumMod val="50000"/>
                  </a:schemeClr>
                </a:solidFill>
                <a:cs typeface="B Nazanin" panose="00000400000000000000" pitchFamily="2" charset="-78"/>
              </a:rPr>
              <a:t>آزمون جامع</a:t>
            </a:r>
          </a:p>
        </p:txBody>
      </p:sp>
      <p:cxnSp>
        <p:nvCxnSpPr>
          <p:cNvPr id="10" name="Straight Arrow Connector 9">
            <a:extLst>
              <a:ext uri="{FF2B5EF4-FFF2-40B4-BE49-F238E27FC236}">
                <a16:creationId xmlns:a16="http://schemas.microsoft.com/office/drawing/2014/main" id="{5BFF1A92-467E-476C-B064-43F9BED800D6}"/>
              </a:ext>
            </a:extLst>
          </p:cNvPr>
          <p:cNvCxnSpPr>
            <a:cxnSpLocks/>
          </p:cNvCxnSpPr>
          <p:nvPr/>
        </p:nvCxnSpPr>
        <p:spPr>
          <a:xfrm flipH="1">
            <a:off x="4331931" y="2830524"/>
            <a:ext cx="1384126" cy="0"/>
          </a:xfrm>
          <a:prstGeom prst="straightConnector1">
            <a:avLst/>
          </a:prstGeom>
          <a:ln w="76200">
            <a:solidFill>
              <a:schemeClr val="accent2">
                <a:lumMod val="50000"/>
              </a:schemeClr>
            </a:solidFill>
            <a:tailEnd type="triangle"/>
          </a:ln>
        </p:spPr>
        <p:style>
          <a:lnRef idx="1">
            <a:schemeClr val="accent5"/>
          </a:lnRef>
          <a:fillRef idx="0">
            <a:schemeClr val="accent5"/>
          </a:fillRef>
          <a:effectRef idx="0">
            <a:schemeClr val="accent5"/>
          </a:effectRef>
          <a:fontRef idx="minor">
            <a:schemeClr val="tx1"/>
          </a:fontRef>
        </p:style>
      </p:cxnSp>
      <p:cxnSp>
        <p:nvCxnSpPr>
          <p:cNvPr id="11" name="Straight Arrow Connector 10">
            <a:extLst>
              <a:ext uri="{FF2B5EF4-FFF2-40B4-BE49-F238E27FC236}">
                <a16:creationId xmlns:a16="http://schemas.microsoft.com/office/drawing/2014/main" id="{8CF73C83-7D18-481F-B05B-C7CBF7029D39}"/>
              </a:ext>
            </a:extLst>
          </p:cNvPr>
          <p:cNvCxnSpPr>
            <a:cxnSpLocks/>
            <a:stCxn id="8" idx="2"/>
            <a:endCxn id="6" idx="6"/>
          </p:cNvCxnSpPr>
          <p:nvPr/>
        </p:nvCxnSpPr>
        <p:spPr>
          <a:xfrm flipH="1" flipV="1">
            <a:off x="1716713" y="2868770"/>
            <a:ext cx="1196038" cy="45707"/>
          </a:xfrm>
          <a:prstGeom prst="straightConnector1">
            <a:avLst/>
          </a:prstGeom>
          <a:ln w="76200">
            <a:solidFill>
              <a:schemeClr val="accent2">
                <a:lumMod val="50000"/>
              </a:schemeClr>
            </a:solidFill>
            <a:tailEnd type="triangle"/>
          </a:ln>
        </p:spPr>
        <p:style>
          <a:lnRef idx="1">
            <a:schemeClr val="accent5"/>
          </a:lnRef>
          <a:fillRef idx="0">
            <a:schemeClr val="accent5"/>
          </a:fillRef>
          <a:effectRef idx="0">
            <a:schemeClr val="accent5"/>
          </a:effectRef>
          <a:fontRef idx="minor">
            <a:schemeClr val="tx1"/>
          </a:fontRef>
        </p:style>
      </p:cxnSp>
      <p:sp>
        <p:nvSpPr>
          <p:cNvPr id="14" name="Oval 13">
            <a:extLst>
              <a:ext uri="{FF2B5EF4-FFF2-40B4-BE49-F238E27FC236}">
                <a16:creationId xmlns:a16="http://schemas.microsoft.com/office/drawing/2014/main" id="{A70B5BD0-26DD-43BB-BEFA-D8BE297CC8F9}"/>
              </a:ext>
            </a:extLst>
          </p:cNvPr>
          <p:cNvSpPr/>
          <p:nvPr/>
        </p:nvSpPr>
        <p:spPr>
          <a:xfrm>
            <a:off x="3545646" y="4368374"/>
            <a:ext cx="1674254" cy="171289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a:solidFill>
                  <a:schemeClr val="accent4">
                    <a:lumMod val="50000"/>
                  </a:schemeClr>
                </a:solidFill>
                <a:cs typeface="B Nazanin" panose="00000400000000000000" pitchFamily="2" charset="-78"/>
              </a:rPr>
              <a:t>مرحله آموزشی</a:t>
            </a:r>
          </a:p>
        </p:txBody>
      </p:sp>
      <p:cxnSp>
        <p:nvCxnSpPr>
          <p:cNvPr id="15" name="Straight Arrow Connector 14">
            <a:extLst>
              <a:ext uri="{FF2B5EF4-FFF2-40B4-BE49-F238E27FC236}">
                <a16:creationId xmlns:a16="http://schemas.microsoft.com/office/drawing/2014/main" id="{3D48FA38-DD45-4C7B-8A7E-836496CC8B77}"/>
              </a:ext>
            </a:extLst>
          </p:cNvPr>
          <p:cNvCxnSpPr>
            <a:cxnSpLocks/>
          </p:cNvCxnSpPr>
          <p:nvPr/>
        </p:nvCxnSpPr>
        <p:spPr>
          <a:xfrm flipH="1" flipV="1">
            <a:off x="1643080" y="5224819"/>
            <a:ext cx="1875575" cy="8877"/>
          </a:xfrm>
          <a:prstGeom prst="straightConnector1">
            <a:avLst/>
          </a:prstGeom>
          <a:ln w="76200">
            <a:solidFill>
              <a:schemeClr val="accent2">
                <a:lumMod val="50000"/>
              </a:schemeClr>
            </a:solidFill>
            <a:tailEnd type="triangle"/>
          </a:ln>
        </p:spPr>
        <p:style>
          <a:lnRef idx="1">
            <a:schemeClr val="accent5"/>
          </a:lnRef>
          <a:fillRef idx="0">
            <a:schemeClr val="accent5"/>
          </a:fillRef>
          <a:effectRef idx="0">
            <a:schemeClr val="accent5"/>
          </a:effectRef>
          <a:fontRef idx="minor">
            <a:schemeClr val="tx1"/>
          </a:fontRef>
        </p:style>
      </p:cxnSp>
      <p:sp>
        <p:nvSpPr>
          <p:cNvPr id="17" name="Oval 16">
            <a:extLst>
              <a:ext uri="{FF2B5EF4-FFF2-40B4-BE49-F238E27FC236}">
                <a16:creationId xmlns:a16="http://schemas.microsoft.com/office/drawing/2014/main" id="{F0175CFC-216F-4492-AC81-049BCC1A85C2}"/>
              </a:ext>
            </a:extLst>
          </p:cNvPr>
          <p:cNvSpPr/>
          <p:nvPr/>
        </p:nvSpPr>
        <p:spPr>
          <a:xfrm>
            <a:off x="114582" y="4377251"/>
            <a:ext cx="1543771" cy="171289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a:solidFill>
                  <a:schemeClr val="accent4">
                    <a:lumMod val="50000"/>
                  </a:schemeClr>
                </a:solidFill>
                <a:cs typeface="B Nazanin" panose="00000400000000000000" pitchFamily="2" charset="-78"/>
              </a:rPr>
              <a:t>مرحله پژوهشی</a:t>
            </a:r>
          </a:p>
        </p:txBody>
      </p:sp>
      <p:sp>
        <p:nvSpPr>
          <p:cNvPr id="18" name="Rectangle 17">
            <a:extLst>
              <a:ext uri="{FF2B5EF4-FFF2-40B4-BE49-F238E27FC236}">
                <a16:creationId xmlns:a16="http://schemas.microsoft.com/office/drawing/2014/main" id="{7400D738-1075-4E52-96B1-CAAC972ECE5C}"/>
              </a:ext>
            </a:extLst>
          </p:cNvPr>
          <p:cNvSpPr/>
          <p:nvPr/>
        </p:nvSpPr>
        <p:spPr>
          <a:xfrm>
            <a:off x="7584871" y="2348784"/>
            <a:ext cx="1434214" cy="1326524"/>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1" anchor="ctr"/>
          <a:lstStyle/>
          <a:p>
            <a:pPr algn="ctr"/>
            <a:r>
              <a:rPr lang="en-US" sz="3600" b="1" dirty="0">
                <a:solidFill>
                  <a:schemeClr val="accent4">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4">
                    <a:lumMod val="50000"/>
                  </a:schemeClr>
                </a:solidFill>
                <a:latin typeface="Times New Roman" panose="02020603050405020304" pitchFamily="18" charset="0"/>
                <a:cs typeface="Times New Roman" panose="02020603050405020304" pitchFamily="18" charset="0"/>
              </a:rPr>
              <a:t>Ph.D</a:t>
            </a:r>
            <a:endParaRPr lang="fa-IR" sz="3600"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A5936F8C-56FE-4A4F-A63E-CF10D477CF26}"/>
              </a:ext>
            </a:extLst>
          </p:cNvPr>
          <p:cNvSpPr/>
          <p:nvPr/>
        </p:nvSpPr>
        <p:spPr>
          <a:xfrm>
            <a:off x="4653454" y="4529869"/>
            <a:ext cx="4637295" cy="1326524"/>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1" anchor="ctr"/>
          <a:lstStyle/>
          <a:p>
            <a:pPr algn="ctr"/>
            <a:r>
              <a:rPr lang="en-US" sz="3600" b="1" dirty="0">
                <a:solidFill>
                  <a:schemeClr val="accent4">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4">
                    <a:lumMod val="50000"/>
                  </a:schemeClr>
                </a:solidFill>
                <a:latin typeface="Times New Roman" panose="02020603050405020304" pitchFamily="18" charset="0"/>
                <a:cs typeface="Times New Roman" panose="02020603050405020304" pitchFamily="18" charset="0"/>
              </a:rPr>
              <a:t>Ph.D</a:t>
            </a:r>
            <a:r>
              <a:rPr lang="en-US" sz="3600" b="1" dirty="0">
                <a:solidFill>
                  <a:schemeClr val="accent4">
                    <a:lumMod val="50000"/>
                  </a:schemeClr>
                </a:solidFill>
                <a:latin typeface="Times New Roman" panose="02020603050405020304" pitchFamily="18" charset="0"/>
                <a:cs typeface="Times New Roman" panose="02020603050405020304" pitchFamily="18" charset="0"/>
              </a:rPr>
              <a:t> by research</a:t>
            </a:r>
            <a:endParaRPr lang="fa-IR" sz="3600" b="1" dirty="0">
              <a:solidFill>
                <a:schemeClr val="accent4">
                  <a:lumMod val="50000"/>
                </a:schemeClr>
              </a:solidFill>
              <a:latin typeface="Times New Roman" panose="02020603050405020304" pitchFamily="18" charset="0"/>
              <a:cs typeface="Times New Roman" panose="02020603050405020304" pitchFamily="18" charset="0"/>
            </a:endParaRPr>
          </a:p>
        </p:txBody>
      </p:sp>
      <p:pic>
        <p:nvPicPr>
          <p:cNvPr id="22530" name="Picture 2" descr="هزینه ساخت هر کلاس درس چقدر است؟ | اقتصاد24">
            <a:extLst>
              <a:ext uri="{FF2B5EF4-FFF2-40B4-BE49-F238E27FC236}">
                <a16:creationId xmlns:a16="http://schemas.microsoft.com/office/drawing/2014/main" id="{C2C9C8F9-E0A2-41F3-91AF-D9EDF88608A7}"/>
              </a:ext>
            </a:extLst>
          </p:cNvPr>
          <p:cNvPicPr>
            <a:picLocks noChangeAspect="1" noChangeArrowheads="1"/>
          </p:cNvPicPr>
          <p:nvPr/>
        </p:nvPicPr>
        <p:blipFill rotWithShape="1">
          <a:blip r:embed="rId2">
            <a:clrChange>
              <a:clrFrom>
                <a:srgbClr val="B6E0EC"/>
              </a:clrFrom>
              <a:clrTo>
                <a:srgbClr val="B6E0EC">
                  <a:alpha val="0"/>
                </a:srgbClr>
              </a:clrTo>
            </a:clrChange>
            <a:extLst>
              <a:ext uri="{28A0092B-C50C-407E-A947-70E740481C1C}">
                <a14:useLocalDpi xmlns:a14="http://schemas.microsoft.com/office/drawing/2010/main" val="0"/>
              </a:ext>
            </a:extLst>
          </a:blip>
          <a:srcRect l="8406" r="25919"/>
          <a:stretch/>
        </p:blipFill>
        <p:spPr bwMode="auto">
          <a:xfrm>
            <a:off x="8772148" y="4729500"/>
            <a:ext cx="1677757" cy="1788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417464"/>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835499" y="388514"/>
            <a:ext cx="7024744" cy="1143000"/>
          </a:xfrm>
        </p:spPr>
        <p:txBody>
          <a:bodyPr>
            <a:normAutofit/>
          </a:bodyPr>
          <a:lstStyle/>
          <a:p>
            <a:pPr algn="ctr"/>
            <a:r>
              <a:rPr lang="fa-IR" b="1" dirty="0">
                <a:solidFill>
                  <a:schemeClr val="accent4">
                    <a:lumMod val="50000"/>
                  </a:schemeClr>
                </a:solidFill>
                <a:cs typeface="B Zar" pitchFamily="2" charset="-78"/>
              </a:rPr>
              <a:t>شرایط معرفی دانشجو به آزمون جامع</a:t>
            </a:r>
            <a:endParaRPr lang="en-US" b="1" dirty="0">
              <a:solidFill>
                <a:schemeClr val="accent4">
                  <a:lumMod val="50000"/>
                </a:schemeClr>
              </a:solidFill>
              <a:cs typeface="B Zar" pitchFamily="2" charset="-78"/>
            </a:endParaRPr>
          </a:p>
        </p:txBody>
      </p:sp>
      <p:sp>
        <p:nvSpPr>
          <p:cNvPr id="2" name="Slide Number Placeholder 1">
            <a:extLst>
              <a:ext uri="{FF2B5EF4-FFF2-40B4-BE49-F238E27FC236}">
                <a16:creationId xmlns:a16="http://schemas.microsoft.com/office/drawing/2014/main" id="{34847F40-BF5D-4B8A-ADBA-5F0153945AD8}"/>
              </a:ext>
            </a:extLst>
          </p:cNvPr>
          <p:cNvSpPr>
            <a:spLocks noGrp="1"/>
          </p:cNvSpPr>
          <p:nvPr>
            <p:ph type="sldNum" sz="quarter" idx="12"/>
          </p:nvPr>
        </p:nvSpPr>
        <p:spPr>
          <a:xfrm>
            <a:off x="4531928" y="6346643"/>
            <a:ext cx="1530927" cy="365125"/>
          </a:xfrm>
        </p:spPr>
        <p:txBody>
          <a:bodyPr/>
          <a:lstStyle/>
          <a:p>
            <a:pPr algn="ctr"/>
            <a:fld id="{579D9C67-7A85-408B-9FE5-31A63F206F51}" type="slidenum">
              <a:rPr lang="fa-IR" sz="1500" smtClean="0">
                <a:solidFill>
                  <a:srgbClr val="002060"/>
                </a:solidFill>
              </a:rPr>
              <a:pPr algn="ctr"/>
              <a:t>25</a:t>
            </a:fld>
            <a:endParaRPr lang="fa-IR" sz="1500" dirty="0">
              <a:solidFill>
                <a:srgbClr val="002060"/>
              </a:solidFill>
            </a:endParaRPr>
          </a:p>
        </p:txBody>
      </p:sp>
      <p:sp>
        <p:nvSpPr>
          <p:cNvPr id="9" name="Rectangle 8"/>
          <p:cNvSpPr/>
          <p:nvPr/>
        </p:nvSpPr>
        <p:spPr>
          <a:xfrm>
            <a:off x="7467599" y="1321963"/>
            <a:ext cx="33635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a-IR" sz="2500" b="1" dirty="0">
                <a:solidFill>
                  <a:schemeClr val="accent4">
                    <a:lumMod val="50000"/>
                  </a:schemeClr>
                </a:solidFill>
                <a:cs typeface="B Zar" pitchFamily="2" charset="-78"/>
              </a:rPr>
              <a:t>حضور فیزیکی مناسب</a:t>
            </a:r>
            <a:endParaRPr lang="en-US" sz="2500" b="1" dirty="0">
              <a:solidFill>
                <a:schemeClr val="accent4">
                  <a:lumMod val="50000"/>
                </a:schemeClr>
              </a:solidFill>
              <a:cs typeface="B Zar" pitchFamily="2" charset="-78"/>
            </a:endParaRPr>
          </a:p>
        </p:txBody>
      </p:sp>
      <p:sp>
        <p:nvSpPr>
          <p:cNvPr id="11" name="Rectangle 10"/>
          <p:cNvSpPr/>
          <p:nvPr/>
        </p:nvSpPr>
        <p:spPr>
          <a:xfrm>
            <a:off x="7467597" y="3276748"/>
            <a:ext cx="3363485"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a-IR" sz="2500" b="1" dirty="0">
                <a:solidFill>
                  <a:schemeClr val="accent4">
                    <a:lumMod val="50000"/>
                  </a:schemeClr>
                </a:solidFill>
                <a:cs typeface="B Zar" pitchFamily="2" charset="-78"/>
              </a:rPr>
              <a:t>گذراندن کلیه واحد های آموزشی</a:t>
            </a:r>
            <a:endParaRPr lang="en-US" sz="2500" b="1" dirty="0">
              <a:solidFill>
                <a:schemeClr val="accent4">
                  <a:lumMod val="50000"/>
                </a:schemeClr>
              </a:solidFill>
              <a:cs typeface="B Zar" pitchFamily="2" charset="-78"/>
            </a:endParaRPr>
          </a:p>
        </p:txBody>
      </p:sp>
      <p:sp>
        <p:nvSpPr>
          <p:cNvPr id="12" name="Rectangle 11"/>
          <p:cNvSpPr/>
          <p:nvPr/>
        </p:nvSpPr>
        <p:spPr>
          <a:xfrm>
            <a:off x="7467598" y="4242588"/>
            <a:ext cx="3363455"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a-IR" sz="2500" b="1" dirty="0">
                <a:solidFill>
                  <a:schemeClr val="accent4">
                    <a:lumMod val="50000"/>
                  </a:schemeClr>
                </a:solidFill>
                <a:cs typeface="B Zar" pitchFamily="2" charset="-78"/>
              </a:rPr>
              <a:t>کسب معدل بالای 15</a:t>
            </a:r>
            <a:endParaRPr lang="en-US" sz="2500" b="1" dirty="0">
              <a:solidFill>
                <a:schemeClr val="accent4">
                  <a:lumMod val="50000"/>
                </a:schemeClr>
              </a:solidFill>
              <a:cs typeface="B Zar" pitchFamily="2" charset="-78"/>
            </a:endParaRPr>
          </a:p>
        </p:txBody>
      </p:sp>
      <p:sp>
        <p:nvSpPr>
          <p:cNvPr id="13" name="Rectangle 12"/>
          <p:cNvSpPr/>
          <p:nvPr/>
        </p:nvSpPr>
        <p:spPr>
          <a:xfrm>
            <a:off x="7467599" y="5128471"/>
            <a:ext cx="3363447" cy="9144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rtl="1"/>
            <a:r>
              <a:rPr lang="fa-IR" sz="2500" b="1" dirty="0">
                <a:solidFill>
                  <a:schemeClr val="accent4">
                    <a:lumMod val="50000"/>
                  </a:schemeClr>
                </a:solidFill>
                <a:cs typeface="B Zar" pitchFamily="2" charset="-78"/>
              </a:rPr>
              <a:t>تصویب پروپوزال در گروه آموزشی</a:t>
            </a:r>
            <a:endParaRPr lang="en-US" sz="2500" b="1" dirty="0">
              <a:solidFill>
                <a:schemeClr val="accent4">
                  <a:lumMod val="50000"/>
                </a:schemeClr>
              </a:solidFill>
              <a:cs typeface="B Zar" pitchFamily="2" charset="-78"/>
            </a:endParaRPr>
          </a:p>
        </p:txBody>
      </p:sp>
      <p:sp>
        <p:nvSpPr>
          <p:cNvPr id="14" name="Rectangle 13"/>
          <p:cNvSpPr/>
          <p:nvPr/>
        </p:nvSpPr>
        <p:spPr>
          <a:xfrm>
            <a:off x="746978" y="2366340"/>
            <a:ext cx="3977422" cy="25908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3500" b="1" u="sng" dirty="0">
                <a:solidFill>
                  <a:schemeClr val="accent4">
                    <a:lumMod val="50000"/>
                  </a:schemeClr>
                </a:solidFill>
                <a:cs typeface="B Zar" pitchFamily="2" charset="-78"/>
              </a:rPr>
              <a:t>معرفی دانشجو به </a:t>
            </a:r>
          </a:p>
          <a:p>
            <a:pPr algn="ctr"/>
            <a:r>
              <a:rPr lang="fa-IR" sz="3500" b="1" u="sng" dirty="0">
                <a:solidFill>
                  <a:schemeClr val="accent4">
                    <a:lumMod val="50000"/>
                  </a:schemeClr>
                </a:solidFill>
                <a:cs typeface="B Zar" pitchFamily="2" charset="-78"/>
              </a:rPr>
              <a:t>آزمون جامع</a:t>
            </a:r>
            <a:endParaRPr lang="en-US" sz="3500" b="1" u="sng" dirty="0">
              <a:solidFill>
                <a:schemeClr val="accent4">
                  <a:lumMod val="50000"/>
                </a:schemeClr>
              </a:solidFill>
              <a:cs typeface="B Zar" pitchFamily="2" charset="-78"/>
            </a:endParaRPr>
          </a:p>
        </p:txBody>
      </p:sp>
      <p:cxnSp>
        <p:nvCxnSpPr>
          <p:cNvPr id="16" name="Straight Connector 15"/>
          <p:cNvCxnSpPr/>
          <p:nvPr/>
        </p:nvCxnSpPr>
        <p:spPr>
          <a:xfrm rot="10800000">
            <a:off x="6019797" y="1575725"/>
            <a:ext cx="14478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724400" y="3581400"/>
            <a:ext cx="1295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nvCxnSpPr>
        <p:spPr>
          <a:xfrm flipH="1" flipV="1">
            <a:off x="6019798" y="1531514"/>
            <a:ext cx="2" cy="416700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6019797" y="3657748"/>
            <a:ext cx="14478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a:off x="6019798" y="4650269"/>
            <a:ext cx="14478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6019799" y="5698521"/>
            <a:ext cx="144780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7170" name="Picture 2" descr="5 نرم‌افزار کاربردی که دانشجویان به آن نیاز دارند +دانلود | خبرنامه  دانشجویان ایران">
            <a:extLst>
              <a:ext uri="{FF2B5EF4-FFF2-40B4-BE49-F238E27FC236}">
                <a16:creationId xmlns:a16="http://schemas.microsoft.com/office/drawing/2014/main" id="{F1B0E744-37C4-4927-98A7-6BCBB7822813}"/>
              </a:ext>
            </a:extLst>
          </p:cNvPr>
          <p:cNvPicPr>
            <a:picLocks noChangeAspect="1" noChangeArrowheads="1"/>
          </p:cNvPicPr>
          <p:nvPr/>
        </p:nvPicPr>
        <p:blipFill rotWithShape="1">
          <a:blip r:embed="rId2">
            <a:clrChange>
              <a:clrFrom>
                <a:srgbClr val="EDE6CC"/>
              </a:clrFrom>
              <a:clrTo>
                <a:srgbClr val="EDE6CC">
                  <a:alpha val="0"/>
                </a:srgbClr>
              </a:clrTo>
            </a:clrChange>
            <a:extLst>
              <a:ext uri="{28A0092B-C50C-407E-A947-70E740481C1C}">
                <a14:useLocalDpi xmlns:a14="http://schemas.microsoft.com/office/drawing/2010/main" val="0"/>
              </a:ext>
            </a:extLst>
          </a:blip>
          <a:srcRect l="33295" t="41406" r="38806" b="32856"/>
          <a:stretch/>
        </p:blipFill>
        <p:spPr bwMode="auto">
          <a:xfrm>
            <a:off x="1276634" y="4957140"/>
            <a:ext cx="2055502" cy="18236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15AB6E0-E85C-EA08-15EC-E89F51114C8F}"/>
              </a:ext>
            </a:extLst>
          </p:cNvPr>
          <p:cNvSpPr/>
          <p:nvPr/>
        </p:nvSpPr>
        <p:spPr>
          <a:xfrm>
            <a:off x="7412062" y="2261181"/>
            <a:ext cx="33635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a-IR" sz="2500" b="1">
                <a:solidFill>
                  <a:schemeClr val="accent4">
                    <a:lumMod val="50000"/>
                  </a:schemeClr>
                </a:solidFill>
                <a:latin typeface="Times New Roman" panose="02020603050405020304" pitchFamily="18" charset="0"/>
                <a:cs typeface="B Zar" panose="00000400000000000000" pitchFamily="2" charset="-78"/>
              </a:rPr>
              <a:t>ارائه </a:t>
            </a:r>
            <a:r>
              <a:rPr lang="fa-IR" sz="2500" b="1" dirty="0">
                <a:solidFill>
                  <a:schemeClr val="accent4">
                    <a:lumMod val="50000"/>
                  </a:schemeClr>
                </a:solidFill>
                <a:latin typeface="Times New Roman" panose="02020603050405020304" pitchFamily="18" charset="0"/>
                <a:cs typeface="B Zar" panose="00000400000000000000" pitchFamily="2" charset="-78"/>
              </a:rPr>
              <a:t>مدرک زبان</a:t>
            </a:r>
            <a:endParaRPr lang="fa-IR" sz="2500" dirty="0">
              <a:solidFill>
                <a:schemeClr val="accent4">
                  <a:lumMod val="50000"/>
                </a:schemeClr>
              </a:solidFill>
            </a:endParaRPr>
          </a:p>
        </p:txBody>
      </p:sp>
      <p:cxnSp>
        <p:nvCxnSpPr>
          <p:cNvPr id="6" name="Straight Connector 5">
            <a:extLst>
              <a:ext uri="{FF2B5EF4-FFF2-40B4-BE49-F238E27FC236}">
                <a16:creationId xmlns:a16="http://schemas.microsoft.com/office/drawing/2014/main" id="{1AA8AF50-B1B0-6D62-5F4A-8D65AFA24A31}"/>
              </a:ext>
            </a:extLst>
          </p:cNvPr>
          <p:cNvCxnSpPr/>
          <p:nvPr/>
        </p:nvCxnSpPr>
        <p:spPr>
          <a:xfrm rot="10800000">
            <a:off x="6019797" y="2642181"/>
            <a:ext cx="1447800" cy="0"/>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بهترین آموزشگاه زبان انگلیسی مرکز تهران">
            <a:extLst>
              <a:ext uri="{FF2B5EF4-FFF2-40B4-BE49-F238E27FC236}">
                <a16:creationId xmlns:a16="http://schemas.microsoft.com/office/drawing/2014/main" id="{68A2BDEA-9002-4A51-A01B-64CD25DB6C38}"/>
              </a:ext>
            </a:extLst>
          </p:cNvPr>
          <p:cNvPicPr>
            <a:picLocks noChangeAspect="1" noChangeArrowheads="1"/>
          </p:cNvPicPr>
          <p:nvPr/>
        </p:nvPicPr>
        <p:blipFill>
          <a:blip r:embed="rId2">
            <a:clrChange>
              <a:clrFrom>
                <a:srgbClr val="F2F7FB"/>
              </a:clrFrom>
              <a:clrTo>
                <a:srgbClr val="F2F7FB">
                  <a:alpha val="0"/>
                </a:srgbClr>
              </a:clrTo>
            </a:clrChange>
            <a:extLst>
              <a:ext uri="{28A0092B-C50C-407E-A947-70E740481C1C}">
                <a14:useLocalDpi xmlns:a14="http://schemas.microsoft.com/office/drawing/2010/main" val="0"/>
              </a:ext>
            </a:extLst>
          </a:blip>
          <a:srcRect/>
          <a:stretch>
            <a:fillRect/>
          </a:stretch>
        </p:blipFill>
        <p:spPr bwMode="auto">
          <a:xfrm>
            <a:off x="399708" y="4922379"/>
            <a:ext cx="3288433" cy="16401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7A7B7A9E-F288-4295-857B-0A95BA086AB1}"/>
              </a:ext>
            </a:extLst>
          </p:cNvPr>
          <p:cNvSpPr>
            <a:spLocks noGrp="1"/>
          </p:cNvSpPr>
          <p:nvPr>
            <p:ph type="ctrTitle"/>
          </p:nvPr>
        </p:nvSpPr>
        <p:spPr>
          <a:xfrm>
            <a:off x="9272086" y="1115568"/>
            <a:ext cx="2724098" cy="3255264"/>
          </a:xfrm>
        </p:spPr>
        <p:txBody>
          <a:bodyPr>
            <a:normAutofit/>
          </a:bodyPr>
          <a:lstStyle/>
          <a:p>
            <a:pPr algn="ctr"/>
            <a:r>
              <a:rPr lang="fa-IR" sz="5000" b="1" dirty="0">
                <a:solidFill>
                  <a:schemeClr val="tx1">
                    <a:lumMod val="95000"/>
                    <a:lumOff val="5000"/>
                  </a:schemeClr>
                </a:solidFill>
                <a:cs typeface="B Nazanin" panose="00000400000000000000" pitchFamily="2" charset="-78"/>
              </a:rPr>
              <a:t>نمرات آزمون زبان قابل قبول</a:t>
            </a:r>
          </a:p>
        </p:txBody>
      </p:sp>
      <p:sp>
        <p:nvSpPr>
          <p:cNvPr id="4" name="Slide Number Placeholder 3">
            <a:extLst>
              <a:ext uri="{FF2B5EF4-FFF2-40B4-BE49-F238E27FC236}">
                <a16:creationId xmlns:a16="http://schemas.microsoft.com/office/drawing/2014/main" id="{35B160F9-4A38-46CA-AD2A-9665E8720C7C}"/>
              </a:ext>
            </a:extLst>
          </p:cNvPr>
          <p:cNvSpPr>
            <a:spLocks noGrp="1"/>
          </p:cNvSpPr>
          <p:nvPr>
            <p:ph type="sldNum" sz="quarter" idx="12"/>
          </p:nvPr>
        </p:nvSpPr>
        <p:spPr>
          <a:xfrm>
            <a:off x="4454052" y="6379922"/>
            <a:ext cx="1530927" cy="365125"/>
          </a:xfrm>
        </p:spPr>
        <p:txBody>
          <a:bodyPr/>
          <a:lstStyle/>
          <a:p>
            <a:fld id="{579D9C67-7A85-408B-9FE5-31A63F206F51}" type="slidenum">
              <a:rPr lang="fa-IR" sz="1500" smtClean="0">
                <a:solidFill>
                  <a:schemeClr val="tx1">
                    <a:lumMod val="95000"/>
                    <a:lumOff val="5000"/>
                  </a:schemeClr>
                </a:solidFill>
              </a:rPr>
              <a:t>26</a:t>
            </a:fld>
            <a:endParaRPr lang="fa-IR" sz="1500" dirty="0">
              <a:solidFill>
                <a:schemeClr val="tx1">
                  <a:lumMod val="95000"/>
                  <a:lumOff val="5000"/>
                </a:schemeClr>
              </a:solidFill>
            </a:endParaRPr>
          </a:p>
        </p:txBody>
      </p:sp>
      <p:pic>
        <p:nvPicPr>
          <p:cNvPr id="10" name="Picture 9">
            <a:extLst>
              <a:ext uri="{FF2B5EF4-FFF2-40B4-BE49-F238E27FC236}">
                <a16:creationId xmlns:a16="http://schemas.microsoft.com/office/drawing/2014/main" id="{4DBC4F6F-1B0A-4522-A8AF-F2529B60DFF7}"/>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10575" t="45288" r="50000" b="18933"/>
          <a:stretch/>
        </p:blipFill>
        <p:spPr>
          <a:xfrm>
            <a:off x="2311938" y="1115568"/>
            <a:ext cx="5049475" cy="3436883"/>
          </a:xfrm>
          <a:prstGeom prst="rect">
            <a:avLst/>
          </a:prstGeom>
          <a:ln w="57150">
            <a:solidFill>
              <a:schemeClr val="accent2">
                <a:lumMod val="50000"/>
              </a:schemeClr>
            </a:solidFill>
          </a:ln>
        </p:spPr>
      </p:pic>
    </p:spTree>
    <p:extLst>
      <p:ext uri="{BB962C8B-B14F-4D97-AF65-F5344CB8AC3E}">
        <p14:creationId xmlns:p14="http://schemas.microsoft.com/office/powerpoint/2010/main" val="1447509568"/>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67600" y="1280891"/>
            <a:ext cx="2895600" cy="2148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a:solidFill>
                  <a:srgbClr val="002060"/>
                </a:solidFill>
                <a:cs typeface="B Zar" panose="00000400000000000000" pitchFamily="2" charset="-78"/>
              </a:rPr>
              <a:t>ارزیابی طول دوره </a:t>
            </a:r>
          </a:p>
          <a:p>
            <a:pPr algn="ctr"/>
            <a:r>
              <a:rPr lang="fa-IR" sz="3200" b="1" dirty="0">
                <a:solidFill>
                  <a:srgbClr val="002060"/>
                </a:solidFill>
                <a:cs typeface="B Zar" panose="00000400000000000000" pitchFamily="2" charset="-78"/>
              </a:rPr>
              <a:t>(کسب حداقل 75 درصد نمره)</a:t>
            </a:r>
          </a:p>
        </p:txBody>
      </p:sp>
      <p:sp>
        <p:nvSpPr>
          <p:cNvPr id="6" name="Rectangle 5"/>
          <p:cNvSpPr/>
          <p:nvPr/>
        </p:nvSpPr>
        <p:spPr>
          <a:xfrm>
            <a:off x="2917228" y="1280891"/>
            <a:ext cx="2895600" cy="1843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500" b="1" dirty="0">
                <a:solidFill>
                  <a:srgbClr val="002060"/>
                </a:solidFill>
                <a:cs typeface="B Zar" panose="00000400000000000000" pitchFamily="2" charset="-78"/>
              </a:rPr>
              <a:t>آزمون کتبی (کسب حداقل 60 درصد نمره)</a:t>
            </a:r>
          </a:p>
        </p:txBody>
      </p:sp>
      <p:sp>
        <p:nvSpPr>
          <p:cNvPr id="7" name="Rectangle 6"/>
          <p:cNvSpPr/>
          <p:nvPr/>
        </p:nvSpPr>
        <p:spPr>
          <a:xfrm>
            <a:off x="2917229" y="4250871"/>
            <a:ext cx="2902857" cy="1843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fa-IR" sz="3500" b="1" dirty="0">
              <a:solidFill>
                <a:srgbClr val="002060"/>
              </a:solidFill>
              <a:cs typeface="B Zar" panose="00000400000000000000" pitchFamily="2" charset="-78"/>
            </a:endParaRPr>
          </a:p>
          <a:p>
            <a:pPr algn="ctr" rtl="1"/>
            <a:r>
              <a:rPr lang="fa-IR" sz="3500" b="1" dirty="0">
                <a:solidFill>
                  <a:srgbClr val="002060"/>
                </a:solidFill>
                <a:cs typeface="B Zar" panose="00000400000000000000" pitchFamily="2" charset="-78"/>
              </a:rPr>
              <a:t>آزمون شفاهی</a:t>
            </a:r>
          </a:p>
          <a:p>
            <a:pPr algn="ctr"/>
            <a:r>
              <a:rPr lang="fa-IR" sz="3500" b="1" dirty="0">
                <a:solidFill>
                  <a:srgbClr val="002060"/>
                </a:solidFill>
                <a:cs typeface="B Zar" panose="00000400000000000000" pitchFamily="2" charset="-78"/>
              </a:rPr>
              <a:t>(کسب حداقل 60 درصد نمره)</a:t>
            </a:r>
          </a:p>
          <a:p>
            <a:pPr algn="ctr"/>
            <a:endParaRPr lang="fa-IR" sz="3500" b="1" dirty="0">
              <a:solidFill>
                <a:srgbClr val="002060"/>
              </a:solidFill>
              <a:cs typeface="B Zar" panose="00000400000000000000" pitchFamily="2" charset="-78"/>
            </a:endParaRPr>
          </a:p>
        </p:txBody>
      </p:sp>
      <p:sp>
        <p:nvSpPr>
          <p:cNvPr id="8" name="Title 7"/>
          <p:cNvSpPr>
            <a:spLocks noGrp="1"/>
          </p:cNvSpPr>
          <p:nvPr>
            <p:ph type="title"/>
          </p:nvPr>
        </p:nvSpPr>
        <p:spPr>
          <a:xfrm>
            <a:off x="2999157" y="241309"/>
            <a:ext cx="6589200" cy="1280890"/>
          </a:xfrm>
        </p:spPr>
        <p:txBody>
          <a:bodyPr/>
          <a:lstStyle/>
          <a:p>
            <a:pPr algn="ctr"/>
            <a:r>
              <a:rPr lang="fa-IR" b="1" dirty="0">
                <a:solidFill>
                  <a:srgbClr val="002060"/>
                </a:solidFill>
                <a:cs typeface="B Zar" panose="00000400000000000000" pitchFamily="2" charset="-78"/>
              </a:rPr>
              <a:t>مراحل آزمون جامع:</a:t>
            </a:r>
          </a:p>
        </p:txBody>
      </p:sp>
      <p:sp>
        <p:nvSpPr>
          <p:cNvPr id="2" name="Slide Number Placeholder 1">
            <a:extLst>
              <a:ext uri="{FF2B5EF4-FFF2-40B4-BE49-F238E27FC236}">
                <a16:creationId xmlns:a16="http://schemas.microsoft.com/office/drawing/2014/main" id="{F8463669-31C0-4CAA-8111-D3A595B6C9CD}"/>
              </a:ext>
            </a:extLst>
          </p:cNvPr>
          <p:cNvSpPr>
            <a:spLocks noGrp="1"/>
          </p:cNvSpPr>
          <p:nvPr>
            <p:ph type="sldNum" sz="quarter" idx="12"/>
          </p:nvPr>
        </p:nvSpPr>
        <p:spPr>
          <a:xfrm>
            <a:off x="5440648" y="6227310"/>
            <a:ext cx="1706217" cy="365125"/>
          </a:xfrm>
        </p:spPr>
        <p:txBody>
          <a:bodyPr/>
          <a:lstStyle/>
          <a:p>
            <a:pPr algn="ctr"/>
            <a:fld id="{579D9C67-7A85-408B-9FE5-31A63F206F51}" type="slidenum">
              <a:rPr lang="fa-IR" sz="1500" b="1" smtClean="0">
                <a:solidFill>
                  <a:srgbClr val="002060"/>
                </a:solidFill>
              </a:rPr>
              <a:pPr algn="ctr"/>
              <a:t>27</a:t>
            </a:fld>
            <a:endParaRPr lang="fa-IR" sz="1500" b="1" dirty="0">
              <a:solidFill>
                <a:srgbClr val="002060"/>
              </a:solidFill>
            </a:endParaRPr>
          </a:p>
        </p:txBody>
      </p:sp>
      <p:cxnSp>
        <p:nvCxnSpPr>
          <p:cNvPr id="27" name="Straight Arrow Connector 26"/>
          <p:cNvCxnSpPr>
            <a:cxnSpLocks/>
          </p:cNvCxnSpPr>
          <p:nvPr/>
        </p:nvCxnSpPr>
        <p:spPr>
          <a:xfrm flipH="1">
            <a:off x="5812828" y="2306085"/>
            <a:ext cx="164751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419600" y="3124200"/>
            <a:ext cx="0" cy="112667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841858" y="5127168"/>
            <a:ext cx="1625743" cy="4535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7467600" y="4328895"/>
            <a:ext cx="2895600" cy="1843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a:solidFill>
                  <a:srgbClr val="002060"/>
                </a:solidFill>
                <a:cs typeface="B Zar" panose="00000400000000000000" pitchFamily="2" charset="-78"/>
              </a:rPr>
              <a:t>اعلام قبولی قطعی در آزمون جامع</a:t>
            </a:r>
          </a:p>
        </p:txBody>
      </p:sp>
      <p:sp>
        <p:nvSpPr>
          <p:cNvPr id="36" name="Oval 35"/>
          <p:cNvSpPr/>
          <p:nvPr/>
        </p:nvSpPr>
        <p:spPr>
          <a:xfrm>
            <a:off x="10205971" y="801698"/>
            <a:ext cx="723900" cy="858166"/>
          </a:xfrm>
          <a:prstGeom prst="ellipse">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6000" b="1" dirty="0">
                <a:solidFill>
                  <a:schemeClr val="tx1">
                    <a:lumMod val="95000"/>
                    <a:lumOff val="5000"/>
                  </a:schemeClr>
                </a:solidFill>
                <a:cs typeface="B Zar" panose="00000400000000000000" pitchFamily="2" charset="-78"/>
              </a:rPr>
              <a:t>1</a:t>
            </a:r>
          </a:p>
        </p:txBody>
      </p:sp>
      <p:sp>
        <p:nvSpPr>
          <p:cNvPr id="37" name="Oval 36"/>
          <p:cNvSpPr/>
          <p:nvPr/>
        </p:nvSpPr>
        <p:spPr>
          <a:xfrm>
            <a:off x="2841171" y="800094"/>
            <a:ext cx="723900" cy="858166"/>
          </a:xfrm>
          <a:prstGeom prst="ellipse">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6000" b="1" dirty="0">
                <a:solidFill>
                  <a:schemeClr val="tx1">
                    <a:lumMod val="95000"/>
                    <a:lumOff val="5000"/>
                  </a:schemeClr>
                </a:solidFill>
                <a:cs typeface="B Zar" panose="00000400000000000000" pitchFamily="2" charset="-78"/>
              </a:rPr>
              <a:t>2</a:t>
            </a:r>
          </a:p>
        </p:txBody>
      </p:sp>
      <p:sp>
        <p:nvSpPr>
          <p:cNvPr id="38" name="Oval 37"/>
          <p:cNvSpPr/>
          <p:nvPr/>
        </p:nvSpPr>
        <p:spPr>
          <a:xfrm>
            <a:off x="2533506" y="5867400"/>
            <a:ext cx="723900" cy="858166"/>
          </a:xfrm>
          <a:prstGeom prst="ellipse">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6000" b="1" dirty="0">
                <a:solidFill>
                  <a:schemeClr val="tx1">
                    <a:lumMod val="95000"/>
                    <a:lumOff val="5000"/>
                  </a:schemeClr>
                </a:solidFill>
                <a:cs typeface="B Zar" panose="00000400000000000000" pitchFamily="2" charset="-78"/>
              </a:rPr>
              <a:t>3</a:t>
            </a:r>
          </a:p>
        </p:txBody>
      </p:sp>
      <p:sp>
        <p:nvSpPr>
          <p:cNvPr id="39" name="Oval 38"/>
          <p:cNvSpPr/>
          <p:nvPr/>
        </p:nvSpPr>
        <p:spPr>
          <a:xfrm>
            <a:off x="9944100" y="5867400"/>
            <a:ext cx="723900" cy="858166"/>
          </a:xfrm>
          <a:prstGeom prst="ellipse">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6000" b="1" dirty="0">
                <a:solidFill>
                  <a:schemeClr val="tx1">
                    <a:lumMod val="95000"/>
                    <a:lumOff val="5000"/>
                  </a:schemeClr>
                </a:solidFill>
                <a:cs typeface="B Zar" panose="00000400000000000000" pitchFamily="2" charset="-78"/>
              </a:rPr>
              <a:t>4</a:t>
            </a:r>
          </a:p>
        </p:txBody>
      </p:sp>
    </p:spTree>
    <p:extLst>
      <p:ext uri="{BB962C8B-B14F-4D97-AF65-F5344CB8AC3E}">
        <p14:creationId xmlns:p14="http://schemas.microsoft.com/office/powerpoint/2010/main" val="533797922"/>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EE1546-D068-4192-A7E7-21049601F311}"/>
              </a:ext>
            </a:extLst>
          </p:cNvPr>
          <p:cNvSpPr>
            <a:spLocks noGrp="1"/>
          </p:cNvSpPr>
          <p:nvPr>
            <p:ph type="sldNum" sz="quarter" idx="12"/>
          </p:nvPr>
        </p:nvSpPr>
        <p:spPr>
          <a:xfrm>
            <a:off x="4565072" y="6491183"/>
            <a:ext cx="1530927" cy="365125"/>
          </a:xfrm>
        </p:spPr>
        <p:txBody>
          <a:bodyPr/>
          <a:lstStyle/>
          <a:p>
            <a:fld id="{579D9C67-7A85-408B-9FE5-31A63F206F51}" type="slidenum">
              <a:rPr lang="fa-IR" smtClean="0">
                <a:solidFill>
                  <a:schemeClr val="tx1">
                    <a:lumMod val="95000"/>
                    <a:lumOff val="5000"/>
                  </a:schemeClr>
                </a:solidFill>
              </a:rPr>
              <a:t>28</a:t>
            </a:fld>
            <a:endParaRPr lang="fa-IR" dirty="0">
              <a:solidFill>
                <a:schemeClr val="tx1">
                  <a:lumMod val="95000"/>
                  <a:lumOff val="5000"/>
                </a:schemeClr>
              </a:solidFill>
            </a:endParaRPr>
          </a:p>
        </p:txBody>
      </p:sp>
      <p:pic>
        <p:nvPicPr>
          <p:cNvPr id="3" name="Picture 2">
            <a:extLst>
              <a:ext uri="{FF2B5EF4-FFF2-40B4-BE49-F238E27FC236}">
                <a16:creationId xmlns:a16="http://schemas.microsoft.com/office/drawing/2014/main" id="{F45E9C48-8C44-17A3-F461-47C3F0BAB9FC}"/>
              </a:ext>
            </a:extLst>
          </p:cNvPr>
          <p:cNvPicPr>
            <a:picLocks noChangeAspect="1"/>
          </p:cNvPicPr>
          <p:nvPr/>
        </p:nvPicPr>
        <p:blipFill>
          <a:blip r:embed="rId2"/>
          <a:srcRect l="4236" t="4500" r="8160" b="5349"/>
          <a:stretch/>
        </p:blipFill>
        <p:spPr>
          <a:xfrm>
            <a:off x="0" y="0"/>
            <a:ext cx="12192000" cy="6856308"/>
          </a:xfrm>
          <a:prstGeom prst="rect">
            <a:avLst/>
          </a:prstGeom>
        </p:spPr>
      </p:pic>
    </p:spTree>
    <p:extLst>
      <p:ext uri="{BB962C8B-B14F-4D97-AF65-F5344CB8AC3E}">
        <p14:creationId xmlns:p14="http://schemas.microsoft.com/office/powerpoint/2010/main" val="1787818260"/>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0EB97F-3D61-440E-8CB6-25667E76D748}"/>
              </a:ext>
            </a:extLst>
          </p:cNvPr>
          <p:cNvSpPr/>
          <p:nvPr/>
        </p:nvSpPr>
        <p:spPr>
          <a:xfrm>
            <a:off x="9066728" y="2105141"/>
            <a:ext cx="3241182" cy="214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a:solidFill>
                  <a:srgbClr val="002060"/>
                </a:solidFill>
                <a:cs typeface="B Zar" panose="00000400000000000000" pitchFamily="2" charset="-78"/>
              </a:rPr>
              <a:t>ارزیابی طول دوره </a:t>
            </a:r>
          </a:p>
          <a:p>
            <a:pPr algn="ctr"/>
            <a:r>
              <a:rPr lang="fa-IR" sz="3200" b="1" dirty="0">
                <a:solidFill>
                  <a:srgbClr val="002060"/>
                </a:solidFill>
                <a:cs typeface="B Zar" panose="00000400000000000000" pitchFamily="2" charset="-78"/>
              </a:rPr>
              <a:t>(کسب حداقل 75 درصد نمره)</a:t>
            </a:r>
          </a:p>
        </p:txBody>
      </p:sp>
      <p:sp>
        <p:nvSpPr>
          <p:cNvPr id="4" name="Subtitle 3">
            <a:extLst>
              <a:ext uri="{FF2B5EF4-FFF2-40B4-BE49-F238E27FC236}">
                <a16:creationId xmlns:a16="http://schemas.microsoft.com/office/drawing/2014/main" id="{CDDD1066-CDC5-4DCB-8958-1E1D8739F587}"/>
              </a:ext>
            </a:extLst>
          </p:cNvPr>
          <p:cNvSpPr>
            <a:spLocks noGrp="1"/>
          </p:cNvSpPr>
          <p:nvPr>
            <p:ph type="subTitle" idx="1"/>
          </p:nvPr>
        </p:nvSpPr>
        <p:spPr>
          <a:xfrm>
            <a:off x="223234" y="1190741"/>
            <a:ext cx="8809150" cy="914400"/>
          </a:xfrm>
        </p:spPr>
        <p:txBody>
          <a:bodyPr>
            <a:noAutofit/>
          </a:bodyPr>
          <a:lstStyle/>
          <a:p>
            <a:pPr algn="ctr"/>
            <a:r>
              <a:rPr lang="fa-IR" sz="3500" b="1" dirty="0">
                <a:solidFill>
                  <a:srgbClr val="002060"/>
                </a:solidFill>
                <a:cs typeface="B Nazanin" panose="00000400000000000000" pitchFamily="2" charset="-78"/>
              </a:rPr>
              <a:t>نمره ارزیابی مستمر طول دوره، شامل نمره عملکرد دانشجو در فعالیت های علمی، آموزشی و پژوهشی و رفتار حرفه ای از شروع دوره آموزشی و بر اساس کار پوشه آموزشی (لاگ بوک)، شرکت منظم در جلسات علمی گروه ( ازقبیل مرور مقالات</a:t>
            </a:r>
            <a:r>
              <a:rPr lang="en-US" sz="3500" b="1" dirty="0">
                <a:solidFill>
                  <a:srgbClr val="002060"/>
                </a:solidFill>
                <a:latin typeface="Times New Roman" panose="02020603050405020304" pitchFamily="18" charset="0"/>
                <a:cs typeface="Times New Roman" panose="02020603050405020304" pitchFamily="18" charset="0"/>
              </a:rPr>
              <a:t>[Journal club]</a:t>
            </a:r>
            <a:r>
              <a:rPr lang="fa-IR" sz="3500" b="1" dirty="0">
                <a:solidFill>
                  <a:srgbClr val="002060"/>
                </a:solidFill>
                <a:cs typeface="B Nazanin" panose="00000400000000000000" pitchFamily="2" charset="-78"/>
              </a:rPr>
              <a:t>، سمینارها و ...) توسط شورای گروه آموزشی تعیین می گردد. </a:t>
            </a:r>
          </a:p>
          <a:p>
            <a:pPr algn="ctr"/>
            <a:r>
              <a:rPr lang="fa-IR" sz="3500" b="1" dirty="0">
                <a:solidFill>
                  <a:srgbClr val="C00000"/>
                </a:solidFill>
                <a:cs typeface="B Nazanin" panose="00000400000000000000" pitchFamily="2" charset="-78"/>
              </a:rPr>
              <a:t>کسب حداقل 75% از نمره ارزیابی مستمر طول دوره جهت معرفی به آزمون جامع کتبی الزامی است.</a:t>
            </a:r>
            <a:endParaRPr lang="en-US" sz="3500" b="1" dirty="0">
              <a:solidFill>
                <a:srgbClr val="C00000"/>
              </a:solidFill>
              <a:cs typeface="B Nazanin" panose="00000400000000000000" pitchFamily="2" charset="-78"/>
            </a:endParaRPr>
          </a:p>
          <a:p>
            <a:pPr algn="ctr"/>
            <a:endParaRPr lang="fa-IR" sz="3500" dirty="0">
              <a:solidFill>
                <a:srgbClr val="002060"/>
              </a:solidFill>
              <a:cs typeface="B Nazanin" panose="00000400000000000000" pitchFamily="2" charset="-78"/>
            </a:endParaRPr>
          </a:p>
        </p:txBody>
      </p:sp>
      <p:sp>
        <p:nvSpPr>
          <p:cNvPr id="3" name="Slide Number Placeholder 2">
            <a:extLst>
              <a:ext uri="{FF2B5EF4-FFF2-40B4-BE49-F238E27FC236}">
                <a16:creationId xmlns:a16="http://schemas.microsoft.com/office/drawing/2014/main" id="{89ECDC2F-CAA9-4370-9F5F-FF5694BACB17}"/>
              </a:ext>
            </a:extLst>
          </p:cNvPr>
          <p:cNvSpPr>
            <a:spLocks noGrp="1"/>
          </p:cNvSpPr>
          <p:nvPr>
            <p:ph type="sldNum" sz="quarter" idx="12"/>
          </p:nvPr>
        </p:nvSpPr>
        <p:spPr>
          <a:xfrm>
            <a:off x="5330536" y="6343471"/>
            <a:ext cx="1530927" cy="365125"/>
          </a:xfrm>
        </p:spPr>
        <p:txBody>
          <a:bodyPr/>
          <a:lstStyle/>
          <a:p>
            <a:pPr algn="ctr"/>
            <a:fld id="{579D9C67-7A85-408B-9FE5-31A63F206F51}" type="slidenum">
              <a:rPr lang="fa-IR" sz="1500" smtClean="0">
                <a:solidFill>
                  <a:srgbClr val="002060"/>
                </a:solidFill>
              </a:rPr>
              <a:pPr algn="ctr"/>
              <a:t>29</a:t>
            </a:fld>
            <a:endParaRPr lang="fa-IR" sz="1500" dirty="0">
              <a:solidFill>
                <a:srgbClr val="002060"/>
              </a:solidFill>
            </a:endParaRPr>
          </a:p>
        </p:txBody>
      </p:sp>
      <p:pic>
        <p:nvPicPr>
          <p:cNvPr id="24578" name="Picture 2" descr="Logbook Stock Illustrations – 176 Logbook Stock Illustrations, Vectors &amp;  Clipart - Dreamstime">
            <a:extLst>
              <a:ext uri="{FF2B5EF4-FFF2-40B4-BE49-F238E27FC236}">
                <a16:creationId xmlns:a16="http://schemas.microsoft.com/office/drawing/2014/main" id="{BD05E93C-3C1B-4BBF-903C-3631CE8604F8}"/>
              </a:ext>
            </a:extLst>
          </p:cNvPr>
          <p:cNvPicPr>
            <a:picLocks noChangeAspect="1" noChangeArrowheads="1"/>
          </p:cNvPicPr>
          <p:nvPr/>
        </p:nvPicPr>
        <p:blipFill>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3372" y="5293217"/>
            <a:ext cx="2420128" cy="1610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533410"/>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869E30-7409-4B86-A584-2D4C54A733F8}"/>
              </a:ext>
            </a:extLst>
          </p:cNvPr>
          <p:cNvSpPr>
            <a:spLocks noGrp="1"/>
          </p:cNvSpPr>
          <p:nvPr>
            <p:ph type="sldNum" sz="quarter" idx="12"/>
          </p:nvPr>
        </p:nvSpPr>
        <p:spPr>
          <a:xfrm>
            <a:off x="4885540" y="6337452"/>
            <a:ext cx="1706217" cy="365125"/>
          </a:xfrm>
        </p:spPr>
        <p:txBody>
          <a:bodyPr/>
          <a:lstStyle/>
          <a:p>
            <a:pPr algn="ctr"/>
            <a:fld id="{579D9C67-7A85-408B-9FE5-31A63F206F51}" type="slidenum">
              <a:rPr lang="fa-IR" sz="1500" b="1" smtClean="0">
                <a:solidFill>
                  <a:srgbClr val="002060"/>
                </a:solidFill>
              </a:rPr>
              <a:pPr algn="ctr"/>
              <a:t>3</a:t>
            </a:fld>
            <a:endParaRPr lang="fa-IR" sz="1500" b="1" dirty="0">
              <a:solidFill>
                <a:srgbClr val="002060"/>
              </a:solidFill>
            </a:endParaRPr>
          </a:p>
        </p:txBody>
      </p:sp>
      <p:pic>
        <p:nvPicPr>
          <p:cNvPr id="1026" name="Picture 2">
            <a:extLst>
              <a:ext uri="{FF2B5EF4-FFF2-40B4-BE49-F238E27FC236}">
                <a16:creationId xmlns:a16="http://schemas.microsoft.com/office/drawing/2014/main" id="{B196A353-7E67-0738-1E7A-4E7DE186E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075" y="933450"/>
            <a:ext cx="8705850" cy="499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845150"/>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4C342D3-169A-4832-9233-3667C3875899}"/>
              </a:ext>
            </a:extLst>
          </p:cNvPr>
          <p:cNvSpPr>
            <a:spLocks noGrp="1"/>
          </p:cNvSpPr>
          <p:nvPr>
            <p:ph type="subTitle" idx="1"/>
          </p:nvPr>
        </p:nvSpPr>
        <p:spPr>
          <a:xfrm>
            <a:off x="0" y="870979"/>
            <a:ext cx="9193369" cy="914400"/>
          </a:xfrm>
        </p:spPr>
        <p:txBody>
          <a:bodyPr>
            <a:noAutofit/>
          </a:bodyPr>
          <a:lstStyle/>
          <a:p>
            <a:pPr algn="ctr"/>
            <a:r>
              <a:rPr lang="fa-IR" sz="3500" b="1" dirty="0">
                <a:solidFill>
                  <a:srgbClr val="002060"/>
                </a:solidFill>
                <a:latin typeface="Times New Roman" panose="02020603050405020304" pitchFamily="18" charset="0"/>
                <a:cs typeface="B Nazanin" panose="00000400000000000000" pitchFamily="2" charset="-78"/>
              </a:rPr>
              <a:t>آزمون جامع کتبی (ارزیابی حیطه دانشی)، به منظور ارزشیابی قابلیتهای علمی آموزشی دانشجو، از دروس تخصصی اجباری </a:t>
            </a:r>
            <a:r>
              <a:rPr lang="en-US" sz="3500" b="1" dirty="0">
                <a:solidFill>
                  <a:srgbClr val="002060"/>
                </a:solidFill>
                <a:latin typeface="Times New Roman" panose="02020603050405020304" pitchFamily="18" charset="0"/>
                <a:cs typeface="B Nazanin" panose="00000400000000000000" pitchFamily="2" charset="-78"/>
              </a:rPr>
              <a:t>(Core)</a:t>
            </a:r>
            <a:r>
              <a:rPr lang="fa-IR" sz="3500" b="1" dirty="0">
                <a:solidFill>
                  <a:srgbClr val="002060"/>
                </a:solidFill>
                <a:latin typeface="Times New Roman" panose="02020603050405020304" pitchFamily="18" charset="0"/>
                <a:cs typeface="B Nazanin" panose="00000400000000000000" pitchFamily="2" charset="-78"/>
              </a:rPr>
              <a:t> رشته مربوطه و حداقل از 4 درس به صورت تشریحی و حداکثر در 2 روز متوالی انجام می شود. </a:t>
            </a:r>
          </a:p>
          <a:p>
            <a:pPr algn="ctr"/>
            <a:r>
              <a:rPr lang="fa-IR" sz="2900" b="1" dirty="0">
                <a:solidFill>
                  <a:srgbClr val="002060"/>
                </a:solidFill>
                <a:latin typeface="Times New Roman" panose="02020603050405020304" pitchFamily="18" charset="0"/>
                <a:cs typeface="B Nazanin" panose="00000400000000000000" pitchFamily="2" charset="-78"/>
              </a:rPr>
              <a:t>گروه آموزشی باید منابع آزمون کتبی (شامل کتب، مقالات و ...) را از شروع دوره تا حداکثر 9 ماه قبل از برگزاری آزمون جامع به اطلاع دانشجویان برساند. </a:t>
            </a:r>
          </a:p>
          <a:p>
            <a:pPr algn="ctr"/>
            <a:r>
              <a:rPr lang="fa-IR" sz="3500" b="1" dirty="0">
                <a:solidFill>
                  <a:srgbClr val="C00000"/>
                </a:solidFill>
                <a:latin typeface="Times New Roman" panose="02020603050405020304" pitchFamily="18" charset="0"/>
                <a:cs typeface="B Nazanin" panose="00000400000000000000" pitchFamily="2" charset="-78"/>
              </a:rPr>
              <a:t>کسب حداقل 60 % از نمره آزمون جامع کتبی جهت معرفی به آزمون جامع شفاهی الزامی است.</a:t>
            </a:r>
            <a:endParaRPr lang="en-US" sz="3500" b="1" dirty="0">
              <a:solidFill>
                <a:srgbClr val="C00000"/>
              </a:solidFill>
              <a:latin typeface="Times New Roman" panose="02020603050405020304" pitchFamily="18" charset="0"/>
              <a:cs typeface="B Nazanin" panose="00000400000000000000" pitchFamily="2" charset="-78"/>
            </a:endParaRPr>
          </a:p>
          <a:p>
            <a:pPr algn="ctr"/>
            <a:endParaRPr lang="fa-IR" sz="3500" dirty="0">
              <a:solidFill>
                <a:srgbClr val="002060"/>
              </a:solidFill>
              <a:cs typeface="B Nazanin" panose="00000400000000000000" pitchFamily="2" charset="-78"/>
            </a:endParaRPr>
          </a:p>
        </p:txBody>
      </p:sp>
      <p:sp>
        <p:nvSpPr>
          <p:cNvPr id="2" name="Slide Number Placeholder 1">
            <a:extLst>
              <a:ext uri="{FF2B5EF4-FFF2-40B4-BE49-F238E27FC236}">
                <a16:creationId xmlns:a16="http://schemas.microsoft.com/office/drawing/2014/main" id="{BA5F08C3-8E1A-4107-AE0A-DF0935444CA1}"/>
              </a:ext>
            </a:extLst>
          </p:cNvPr>
          <p:cNvSpPr>
            <a:spLocks noGrp="1"/>
          </p:cNvSpPr>
          <p:nvPr>
            <p:ph type="sldNum" sz="quarter" idx="12"/>
          </p:nvPr>
        </p:nvSpPr>
        <p:spPr>
          <a:xfrm>
            <a:off x="3831220" y="6347941"/>
            <a:ext cx="1530927" cy="365125"/>
          </a:xfrm>
        </p:spPr>
        <p:txBody>
          <a:bodyPr/>
          <a:lstStyle/>
          <a:p>
            <a:pPr algn="ctr"/>
            <a:fld id="{579D9C67-7A85-408B-9FE5-31A63F206F51}" type="slidenum">
              <a:rPr lang="fa-IR" sz="1500" smtClean="0">
                <a:solidFill>
                  <a:srgbClr val="002060"/>
                </a:solidFill>
              </a:rPr>
              <a:pPr algn="ctr"/>
              <a:t>30</a:t>
            </a:fld>
            <a:endParaRPr lang="fa-IR" sz="1500" dirty="0">
              <a:solidFill>
                <a:srgbClr val="002060"/>
              </a:solidFill>
            </a:endParaRPr>
          </a:p>
        </p:txBody>
      </p:sp>
      <p:sp>
        <p:nvSpPr>
          <p:cNvPr id="4" name="Rectangle 3">
            <a:extLst>
              <a:ext uri="{FF2B5EF4-FFF2-40B4-BE49-F238E27FC236}">
                <a16:creationId xmlns:a16="http://schemas.microsoft.com/office/drawing/2014/main" id="{3E880086-A77F-4B8D-87C3-CCE2E7A272AB}"/>
              </a:ext>
            </a:extLst>
          </p:cNvPr>
          <p:cNvSpPr/>
          <p:nvPr/>
        </p:nvSpPr>
        <p:spPr>
          <a:xfrm>
            <a:off x="9212150" y="1238027"/>
            <a:ext cx="2895600" cy="1843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500" b="1" dirty="0">
                <a:solidFill>
                  <a:srgbClr val="002060"/>
                </a:solidFill>
                <a:cs typeface="B Zar" panose="00000400000000000000" pitchFamily="2" charset="-78"/>
              </a:rPr>
              <a:t>آزمون کتبی (کسب حداقل 60 در صد نمره)</a:t>
            </a:r>
          </a:p>
        </p:txBody>
      </p:sp>
      <p:pic>
        <p:nvPicPr>
          <p:cNvPr id="25602" name="Picture 2" descr="وکتور مفهومی امتحانات با رنگ سبز-ملت وب">
            <a:extLst>
              <a:ext uri="{FF2B5EF4-FFF2-40B4-BE49-F238E27FC236}">
                <a16:creationId xmlns:a16="http://schemas.microsoft.com/office/drawing/2014/main" id="{F9D33896-9E56-40C9-9A60-A7392F67B4F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60221" y="3465537"/>
            <a:ext cx="3247529" cy="3247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086016"/>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2C1EAF-1F51-4F52-97C6-C6DAEB774FF0}"/>
              </a:ext>
            </a:extLst>
          </p:cNvPr>
          <p:cNvSpPr txBox="1"/>
          <p:nvPr/>
        </p:nvSpPr>
        <p:spPr>
          <a:xfrm>
            <a:off x="283335" y="682094"/>
            <a:ext cx="8729730" cy="5493812"/>
          </a:xfrm>
          <a:prstGeom prst="rect">
            <a:avLst/>
          </a:prstGeom>
          <a:noFill/>
        </p:spPr>
        <p:txBody>
          <a:bodyPr wrap="square">
            <a:spAutoFit/>
          </a:bodyPr>
          <a:lstStyle/>
          <a:p>
            <a:pPr marL="45720" indent="0" algn="ctr" rtl="1">
              <a:buNone/>
            </a:pPr>
            <a:br>
              <a:rPr lang="fa-IR" sz="1800" dirty="0">
                <a:solidFill>
                  <a:schemeClr val="tx1">
                    <a:lumMod val="95000"/>
                    <a:lumOff val="5000"/>
                  </a:schemeClr>
                </a:solidFill>
                <a:latin typeface="Times New Roman" panose="02020603050405020304" pitchFamily="18" charset="0"/>
                <a:cs typeface="B Zar" panose="00000400000000000000" pitchFamily="2" charset="-78"/>
              </a:rPr>
            </a:br>
            <a:r>
              <a:rPr lang="fa-IR" sz="3500" b="1" dirty="0">
                <a:solidFill>
                  <a:schemeClr val="tx1">
                    <a:lumMod val="95000"/>
                    <a:lumOff val="5000"/>
                  </a:schemeClr>
                </a:solidFill>
                <a:latin typeface="Times New Roman" panose="02020603050405020304" pitchFamily="18" charset="0"/>
                <a:cs typeface="B Nazanin" panose="00000400000000000000" pitchFamily="2" charset="-78"/>
              </a:rPr>
              <a:t>آزمون جامع شفاهی (ارزیابی حیطه های مهارتی و نگرشی) به منظور ارزشیابی قابلیتهای علمی و عملی دانشجو در انجام پژوهش مستقل و در مورد موضوع پایان نامه دکتری تخصصی </a:t>
            </a:r>
            <a:r>
              <a:rPr lang="en-US" sz="3500" b="1" dirty="0">
                <a:solidFill>
                  <a:schemeClr val="tx1">
                    <a:lumMod val="95000"/>
                    <a:lumOff val="5000"/>
                  </a:schemeClr>
                </a:solidFill>
                <a:latin typeface="Times New Roman" panose="02020603050405020304" pitchFamily="18" charset="0"/>
                <a:cs typeface="B Nazanin" panose="00000400000000000000" pitchFamily="2" charset="-78"/>
              </a:rPr>
              <a:t>(</a:t>
            </a:r>
            <a:r>
              <a:rPr lang="en-US" sz="3500" b="1" dirty="0" err="1">
                <a:solidFill>
                  <a:schemeClr val="tx1">
                    <a:lumMod val="95000"/>
                    <a:lumOff val="5000"/>
                  </a:schemeClr>
                </a:solidFill>
                <a:latin typeface="Times New Roman" panose="02020603050405020304" pitchFamily="18" charset="0"/>
                <a:cs typeface="B Nazanin" panose="00000400000000000000" pitchFamily="2" charset="-78"/>
              </a:rPr>
              <a:t>Ph.D</a:t>
            </a:r>
            <a:r>
              <a:rPr lang="en-US" sz="3500" b="1" dirty="0">
                <a:solidFill>
                  <a:schemeClr val="tx1">
                    <a:lumMod val="95000"/>
                    <a:lumOff val="5000"/>
                  </a:schemeClr>
                </a:solidFill>
                <a:latin typeface="Times New Roman" panose="02020603050405020304" pitchFamily="18" charset="0"/>
                <a:cs typeface="B Nazanin" panose="00000400000000000000" pitchFamily="2" charset="-78"/>
              </a:rPr>
              <a:t>)</a:t>
            </a:r>
            <a:r>
              <a:rPr lang="fa-IR" sz="3500" b="1" dirty="0">
                <a:solidFill>
                  <a:schemeClr val="tx1">
                    <a:lumMod val="95000"/>
                    <a:lumOff val="5000"/>
                  </a:schemeClr>
                </a:solidFill>
                <a:latin typeface="Times New Roman" panose="02020603050405020304" pitchFamily="18" charset="0"/>
                <a:cs typeface="B Nazanin" panose="00000400000000000000" pitchFamily="2" charset="-78"/>
              </a:rPr>
              <a:t> و یا حوزه عام تر رشته تخصصی دانشجو برگزار می شود. این آزمون حداکثر تا یک هفته بعد از آزمون کتبی برگزار می شود. </a:t>
            </a:r>
          </a:p>
          <a:p>
            <a:pPr marL="45720" indent="0" algn="ctr" rtl="1">
              <a:buNone/>
            </a:pPr>
            <a:endParaRPr lang="fa-IR" sz="3500" b="1" dirty="0">
              <a:solidFill>
                <a:schemeClr val="tx1">
                  <a:lumMod val="95000"/>
                  <a:lumOff val="5000"/>
                </a:schemeClr>
              </a:solidFill>
              <a:latin typeface="Times New Roman" panose="02020603050405020304" pitchFamily="18" charset="0"/>
              <a:cs typeface="B Nazanin" panose="00000400000000000000" pitchFamily="2" charset="-78"/>
            </a:endParaRPr>
          </a:p>
          <a:p>
            <a:pPr marL="45720" indent="0" algn="ctr" rtl="1">
              <a:buNone/>
            </a:pPr>
            <a:r>
              <a:rPr lang="fa-IR" sz="3500" b="1" u="sng" dirty="0">
                <a:solidFill>
                  <a:srgbClr val="C00000"/>
                </a:solidFill>
                <a:latin typeface="Times New Roman" panose="02020603050405020304" pitchFamily="18" charset="0"/>
                <a:cs typeface="B Nazanin" panose="00000400000000000000" pitchFamily="2" charset="-78"/>
              </a:rPr>
              <a:t>کسب حداقل 60% از نمره آزمون جامع شفاهی جهت قبولی در این آزمون الزامی است.</a:t>
            </a:r>
            <a:endParaRPr lang="en-US" sz="3500" b="1" u="sng" dirty="0">
              <a:solidFill>
                <a:srgbClr val="C00000"/>
              </a:solidFill>
              <a:latin typeface="Times New Roman" panose="02020603050405020304" pitchFamily="18" charset="0"/>
              <a:cs typeface="B Nazanin" panose="00000400000000000000" pitchFamily="2" charset="-78"/>
            </a:endParaRPr>
          </a:p>
          <a:p>
            <a:pPr marL="45720" indent="0" algn="r" rtl="1">
              <a:buNone/>
            </a:pPr>
            <a:endParaRPr lang="en-US" sz="1800" dirty="0">
              <a:solidFill>
                <a:schemeClr val="tx1">
                  <a:lumMod val="95000"/>
                  <a:lumOff val="5000"/>
                </a:schemeClr>
              </a:solidFill>
              <a:latin typeface="Times New Roman" panose="02020603050405020304" pitchFamily="18" charset="0"/>
              <a:cs typeface="B Zar" panose="00000400000000000000" pitchFamily="2" charset="-78"/>
            </a:endParaRPr>
          </a:p>
        </p:txBody>
      </p:sp>
      <p:sp>
        <p:nvSpPr>
          <p:cNvPr id="6" name="Rectangle 5">
            <a:extLst>
              <a:ext uri="{FF2B5EF4-FFF2-40B4-BE49-F238E27FC236}">
                <a16:creationId xmlns:a16="http://schemas.microsoft.com/office/drawing/2014/main" id="{C0A6D1EE-E1A2-445C-BDAA-82AC67480317}"/>
              </a:ext>
            </a:extLst>
          </p:cNvPr>
          <p:cNvSpPr/>
          <p:nvPr/>
        </p:nvSpPr>
        <p:spPr>
          <a:xfrm>
            <a:off x="9289143" y="1180821"/>
            <a:ext cx="2902857" cy="1843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fa-IR" sz="3500" b="1" dirty="0">
              <a:solidFill>
                <a:srgbClr val="002060"/>
              </a:solidFill>
              <a:cs typeface="B Zar" panose="00000400000000000000" pitchFamily="2" charset="-78"/>
            </a:endParaRPr>
          </a:p>
          <a:p>
            <a:pPr algn="ctr" rtl="1"/>
            <a:r>
              <a:rPr lang="fa-IR" sz="3500" b="1" dirty="0">
                <a:solidFill>
                  <a:srgbClr val="002060"/>
                </a:solidFill>
                <a:cs typeface="B Zar" panose="00000400000000000000" pitchFamily="2" charset="-78"/>
              </a:rPr>
              <a:t>آزمون شفاهی</a:t>
            </a:r>
          </a:p>
          <a:p>
            <a:pPr algn="ctr"/>
            <a:r>
              <a:rPr lang="fa-IR" sz="3500" b="1" dirty="0">
                <a:solidFill>
                  <a:srgbClr val="002060"/>
                </a:solidFill>
                <a:cs typeface="B Zar" panose="00000400000000000000" pitchFamily="2" charset="-78"/>
              </a:rPr>
              <a:t>(کسب حداقل 60 در صد نمره)</a:t>
            </a:r>
          </a:p>
          <a:p>
            <a:pPr algn="ctr"/>
            <a:endParaRPr lang="fa-IR" sz="3500" b="1" dirty="0">
              <a:solidFill>
                <a:srgbClr val="002060"/>
              </a:solidFill>
              <a:cs typeface="B Zar" panose="00000400000000000000" pitchFamily="2" charset="-78"/>
            </a:endParaRPr>
          </a:p>
        </p:txBody>
      </p:sp>
      <p:sp>
        <p:nvSpPr>
          <p:cNvPr id="2" name="AutoShape 2" descr="آموزش آمادگی مصاحبه آزمون دکتری | فرادرس">
            <a:extLst>
              <a:ext uri="{FF2B5EF4-FFF2-40B4-BE49-F238E27FC236}">
                <a16:creationId xmlns:a16="http://schemas.microsoft.com/office/drawing/2014/main" id="{3D47C98B-9DAE-4030-B2EB-6998FDD5BAE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pic>
        <p:nvPicPr>
          <p:cNvPr id="3" name="Picture 2">
            <a:extLst>
              <a:ext uri="{FF2B5EF4-FFF2-40B4-BE49-F238E27FC236}">
                <a16:creationId xmlns:a16="http://schemas.microsoft.com/office/drawing/2014/main" id="{653DC7E7-2899-40E9-92B1-0DA71AF2B0AC}"/>
              </a:ext>
            </a:extLst>
          </p:cNvPr>
          <p:cNvPicPr>
            <a:picLocks noChangeAspect="1"/>
          </p:cNvPicPr>
          <p:nvPr/>
        </p:nvPicPr>
        <p:blipFill rotWithShape="1">
          <a:blip r:embed="rId2">
            <a:clrChange>
              <a:clrFrom>
                <a:srgbClr val="E6E7E8"/>
              </a:clrFrom>
              <a:clrTo>
                <a:srgbClr val="E6E7E8">
                  <a:alpha val="0"/>
                </a:srgbClr>
              </a:clrTo>
            </a:clrChange>
          </a:blip>
          <a:srcRect l="6959" r="6123"/>
          <a:stretch/>
        </p:blipFill>
        <p:spPr>
          <a:xfrm>
            <a:off x="8040414" y="3933689"/>
            <a:ext cx="3469006" cy="2242217"/>
          </a:xfrm>
          <a:prstGeom prst="rect">
            <a:avLst/>
          </a:prstGeom>
        </p:spPr>
      </p:pic>
      <p:sp>
        <p:nvSpPr>
          <p:cNvPr id="4" name="Slide Number Placeholder 3">
            <a:extLst>
              <a:ext uri="{FF2B5EF4-FFF2-40B4-BE49-F238E27FC236}">
                <a16:creationId xmlns:a16="http://schemas.microsoft.com/office/drawing/2014/main" id="{B5FC51B7-5CE8-4339-81FD-8C5C890CAA46}"/>
              </a:ext>
            </a:extLst>
          </p:cNvPr>
          <p:cNvSpPr>
            <a:spLocks noGrp="1"/>
          </p:cNvSpPr>
          <p:nvPr>
            <p:ph type="sldNum" sz="quarter" idx="12"/>
          </p:nvPr>
        </p:nvSpPr>
        <p:spPr>
          <a:xfrm>
            <a:off x="5178136" y="6304835"/>
            <a:ext cx="1530927" cy="365125"/>
          </a:xfrm>
        </p:spPr>
        <p:txBody>
          <a:bodyPr/>
          <a:lstStyle/>
          <a:p>
            <a:pPr algn="ctr"/>
            <a:fld id="{579D9C67-7A85-408B-9FE5-31A63F206F51}" type="slidenum">
              <a:rPr lang="fa-IR" sz="1500" smtClean="0">
                <a:solidFill>
                  <a:srgbClr val="002060"/>
                </a:solidFill>
              </a:rPr>
              <a:pPr algn="ctr"/>
              <a:t>31</a:t>
            </a:fld>
            <a:endParaRPr lang="fa-IR" sz="1500" dirty="0">
              <a:solidFill>
                <a:srgbClr val="002060"/>
              </a:solidFill>
            </a:endParaRPr>
          </a:p>
        </p:txBody>
      </p:sp>
    </p:spTree>
    <p:extLst>
      <p:ext uri="{BB962C8B-B14F-4D97-AF65-F5344CB8AC3E}">
        <p14:creationId xmlns:p14="http://schemas.microsoft.com/office/powerpoint/2010/main" val="3544656193"/>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C28B2-9E4E-4C9E-8C85-6A798722721C}"/>
              </a:ext>
            </a:extLst>
          </p:cNvPr>
          <p:cNvSpPr>
            <a:spLocks noGrp="1"/>
          </p:cNvSpPr>
          <p:nvPr>
            <p:ph type="title"/>
          </p:nvPr>
        </p:nvSpPr>
        <p:spPr>
          <a:xfrm>
            <a:off x="694387" y="1174833"/>
            <a:ext cx="8195255" cy="3300211"/>
          </a:xfrm>
        </p:spPr>
        <p:txBody>
          <a:bodyPr>
            <a:normAutofit/>
          </a:bodyPr>
          <a:lstStyle/>
          <a:p>
            <a:pPr algn="ctr"/>
            <a:r>
              <a:rPr lang="fa-IR" sz="4000" b="1" dirty="0">
                <a:solidFill>
                  <a:srgbClr val="002060"/>
                </a:solidFill>
                <a:latin typeface="Times New Roman" panose="02020603050405020304" pitchFamily="18" charset="0"/>
                <a:ea typeface="Calibri" panose="020F0502020204030204" pitchFamily="34" charset="0"/>
                <a:cs typeface="B Nazanin" panose="00000400000000000000" pitchFamily="2" charset="-78"/>
              </a:rPr>
              <a:t>ارزش نمرات ارزیابی مستمر طول دوره، آزمون کتبی و آزمون شفاهی، به ترتیب 10، 60، 30 درصد کل نمره آزمون جامع است. </a:t>
            </a:r>
            <a:br>
              <a:rPr lang="fa-IR" sz="4000" b="1" dirty="0">
                <a:latin typeface="Times New Roman" panose="02020603050405020304" pitchFamily="18" charset="0"/>
                <a:ea typeface="Calibri" panose="020F0502020204030204" pitchFamily="34" charset="0"/>
                <a:cs typeface="B Nazanin" panose="00000400000000000000" pitchFamily="2" charset="-78"/>
              </a:rPr>
            </a:br>
            <a:endParaRPr lang="fa-IR" sz="4000" b="1" dirty="0">
              <a:cs typeface="B Nazanin" panose="00000400000000000000" pitchFamily="2" charset="-78"/>
            </a:endParaRPr>
          </a:p>
        </p:txBody>
      </p:sp>
      <p:sp>
        <p:nvSpPr>
          <p:cNvPr id="4" name="Slide Number Placeholder 3">
            <a:extLst>
              <a:ext uri="{FF2B5EF4-FFF2-40B4-BE49-F238E27FC236}">
                <a16:creationId xmlns:a16="http://schemas.microsoft.com/office/drawing/2014/main" id="{4DE6042A-9CEB-426D-BE15-5EC9DAA94DCC}"/>
              </a:ext>
            </a:extLst>
          </p:cNvPr>
          <p:cNvSpPr>
            <a:spLocks noGrp="1"/>
          </p:cNvSpPr>
          <p:nvPr>
            <p:ph type="sldNum" sz="quarter" idx="12"/>
          </p:nvPr>
        </p:nvSpPr>
        <p:spPr>
          <a:xfrm>
            <a:off x="5364480" y="6166004"/>
            <a:ext cx="1463040" cy="274320"/>
          </a:xfrm>
        </p:spPr>
        <p:txBody>
          <a:bodyPr/>
          <a:lstStyle/>
          <a:p>
            <a:pPr algn="ctr"/>
            <a:fld id="{579D9C67-7A85-408B-9FE5-31A63F206F51}" type="slidenum">
              <a:rPr lang="fa-IR" sz="1500" b="1" smtClean="0">
                <a:solidFill>
                  <a:srgbClr val="002060"/>
                </a:solidFill>
              </a:rPr>
              <a:pPr algn="ctr"/>
              <a:t>32</a:t>
            </a:fld>
            <a:endParaRPr lang="fa-IR" sz="1500" b="1" dirty="0">
              <a:solidFill>
                <a:srgbClr val="002060"/>
              </a:solidFill>
            </a:endParaRPr>
          </a:p>
        </p:txBody>
      </p:sp>
      <p:sp>
        <p:nvSpPr>
          <p:cNvPr id="3" name="Title 1">
            <a:extLst>
              <a:ext uri="{FF2B5EF4-FFF2-40B4-BE49-F238E27FC236}">
                <a16:creationId xmlns:a16="http://schemas.microsoft.com/office/drawing/2014/main" id="{5B6BA341-0E9F-461A-93CB-F9EF6A056734}"/>
              </a:ext>
            </a:extLst>
          </p:cNvPr>
          <p:cNvSpPr txBox="1">
            <a:spLocks/>
          </p:cNvSpPr>
          <p:nvPr/>
        </p:nvSpPr>
        <p:spPr>
          <a:xfrm>
            <a:off x="8576255" y="480979"/>
            <a:ext cx="2921358" cy="847415"/>
          </a:xfrm>
          <a:prstGeom prst="rect">
            <a:avLst/>
          </a:prstGeom>
        </p:spPr>
        <p:txBody>
          <a:bodyPr vert="horz" lIns="91440" tIns="45720" rIns="91440" bIns="45720" rtlCol="0" anchor="ctr">
            <a:normAutofit/>
          </a:bodyPr>
          <a:lstStyle>
            <a:lvl1pPr algn="ctr" defTabSz="914400" rtl="1" eaLnBrk="1" latinLnBrk="0" hangingPunct="1">
              <a:lnSpc>
                <a:spcPct val="83000"/>
              </a:lnSpc>
              <a:spcBef>
                <a:spcPct val="0"/>
              </a:spcBef>
              <a:buNone/>
              <a:defRPr lang="en-US" sz="7200" kern="1200" cap="all" spc="-100" baseline="0" dirty="0">
                <a:solidFill>
                  <a:schemeClr val="tx1">
                    <a:lumMod val="85000"/>
                    <a:lumOff val="15000"/>
                  </a:schemeClr>
                </a:solidFill>
                <a:effectLst/>
                <a:latin typeface="+mj-lt"/>
                <a:ea typeface="+mn-ea"/>
                <a:cs typeface="+mn-cs"/>
              </a:defRPr>
            </a:lvl1pPr>
          </a:lstStyle>
          <a:p>
            <a:pPr algn="r"/>
            <a:r>
              <a:rPr lang="fa-IR" sz="3500" dirty="0">
                <a:solidFill>
                  <a:srgbClr val="C00000"/>
                </a:solidFill>
                <a:cs typeface="B Titr" panose="00000700000000000000" pitchFamily="2" charset="-78"/>
              </a:rPr>
              <a:t>نکته شماره 3:</a:t>
            </a:r>
          </a:p>
        </p:txBody>
      </p:sp>
      <p:sp>
        <p:nvSpPr>
          <p:cNvPr id="5" name="TextBox 4">
            <a:extLst>
              <a:ext uri="{FF2B5EF4-FFF2-40B4-BE49-F238E27FC236}">
                <a16:creationId xmlns:a16="http://schemas.microsoft.com/office/drawing/2014/main" id="{E51A93B7-5BC4-440E-98BA-DEC28A2F0F38}"/>
              </a:ext>
            </a:extLst>
          </p:cNvPr>
          <p:cNvSpPr txBox="1"/>
          <p:nvPr/>
        </p:nvSpPr>
        <p:spPr>
          <a:xfrm>
            <a:off x="567744" y="3763311"/>
            <a:ext cx="8448540" cy="711733"/>
          </a:xfrm>
          <a:prstGeom prst="rect">
            <a:avLst/>
          </a:prstGeom>
          <a:noFill/>
        </p:spPr>
        <p:txBody>
          <a:bodyPr wrap="square">
            <a:spAutoFit/>
          </a:bodyPr>
          <a:lstStyle/>
          <a:p>
            <a:pPr algn="just" rtl="1">
              <a:lnSpc>
                <a:spcPct val="115000"/>
              </a:lnSpc>
              <a:spcAft>
                <a:spcPts val="1000"/>
              </a:spcAft>
            </a:pPr>
            <a:r>
              <a:rPr lang="fa-IR" sz="3500" b="1" dirty="0">
                <a:solidFill>
                  <a:srgbClr val="002060"/>
                </a:solidFill>
                <a:latin typeface="Times New Roman" panose="02020603050405020304" pitchFamily="18" charset="0"/>
                <a:ea typeface="Calibri" panose="020F0502020204030204" pitchFamily="34" charset="0"/>
                <a:cs typeface="B Nazanin" panose="00000400000000000000" pitchFamily="2" charset="-78"/>
              </a:rPr>
              <a:t>کل نمره دانشجو در آزمون جامع نباید از </a:t>
            </a:r>
            <a:r>
              <a:rPr lang="fa-IR" sz="3500" b="1" u="sng" dirty="0">
                <a:solidFill>
                  <a:srgbClr val="002060"/>
                </a:solidFill>
                <a:latin typeface="Times New Roman" panose="02020603050405020304" pitchFamily="18" charset="0"/>
                <a:ea typeface="Calibri" panose="020F0502020204030204" pitchFamily="34" charset="0"/>
                <a:cs typeface="B Nazanin" panose="00000400000000000000" pitchFamily="2" charset="-78"/>
              </a:rPr>
              <a:t>15</a:t>
            </a:r>
            <a:r>
              <a:rPr lang="fa-IR" sz="3500" b="1" dirty="0">
                <a:solidFill>
                  <a:srgbClr val="002060"/>
                </a:solidFill>
                <a:latin typeface="Times New Roman" panose="02020603050405020304" pitchFamily="18" charset="0"/>
                <a:ea typeface="Calibri" panose="020F0502020204030204" pitchFamily="34" charset="0"/>
                <a:cs typeface="B Nazanin" panose="00000400000000000000" pitchFamily="2" charset="-78"/>
              </a:rPr>
              <a:t> کمتر باشد.</a:t>
            </a:r>
            <a:endParaRPr lang="en-US" sz="3500" b="1" dirty="0">
              <a:solidFill>
                <a:srgbClr val="002060"/>
              </a:solidFill>
              <a:effectLst/>
              <a:latin typeface="Calibri" panose="020F0502020204030204" pitchFamily="34" charset="0"/>
              <a:ea typeface="Calibri" panose="020F0502020204030204" pitchFamily="34" charset="0"/>
              <a:cs typeface="B Nazanin" panose="00000400000000000000" pitchFamily="2" charset="-78"/>
            </a:endParaRPr>
          </a:p>
        </p:txBody>
      </p:sp>
      <p:pic>
        <p:nvPicPr>
          <p:cNvPr id="6" name="Picture 2" descr="طرح گرافیکی و کارتونی مداد نارنجی فارغ التحصیل شده">
            <a:extLst>
              <a:ext uri="{FF2B5EF4-FFF2-40B4-BE49-F238E27FC236}">
                <a16:creationId xmlns:a16="http://schemas.microsoft.com/office/drawing/2014/main" id="{F9EB5249-5EF2-4F94-8125-6E39DD6FDF0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9899560" y="1062414"/>
            <a:ext cx="1674254" cy="1674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477424"/>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C28B2-9E4E-4C9E-8C85-6A798722721C}"/>
              </a:ext>
            </a:extLst>
          </p:cNvPr>
          <p:cNvSpPr>
            <a:spLocks noGrp="1"/>
          </p:cNvSpPr>
          <p:nvPr>
            <p:ph type="title"/>
          </p:nvPr>
        </p:nvSpPr>
        <p:spPr>
          <a:xfrm>
            <a:off x="128788" y="2491072"/>
            <a:ext cx="10225825" cy="3300211"/>
          </a:xfrm>
        </p:spPr>
        <p:txBody>
          <a:bodyPr>
            <a:normAutofit fontScale="90000"/>
          </a:bodyPr>
          <a:lstStyle/>
          <a:p>
            <a:pPr lvl="0" algn="ctr" rtl="1"/>
            <a:r>
              <a:rPr lang="fa-IR" sz="4000" b="1" dirty="0">
                <a:solidFill>
                  <a:srgbClr val="002060"/>
                </a:solidFill>
                <a:cs typeface="B Nazanin" panose="00000400000000000000" pitchFamily="2" charset="-78"/>
              </a:rPr>
              <a:t>دانشجو پس از مردودی در 2 آزمون جامع از تحصیل محروم </a:t>
            </a:r>
            <a:br>
              <a:rPr lang="fa-IR" sz="4000" b="1" dirty="0">
                <a:solidFill>
                  <a:srgbClr val="002060"/>
                </a:solidFill>
                <a:cs typeface="B Nazanin" panose="00000400000000000000" pitchFamily="2" charset="-78"/>
              </a:rPr>
            </a:br>
            <a:r>
              <a:rPr lang="fa-IR" sz="4000" b="1" dirty="0">
                <a:solidFill>
                  <a:srgbClr val="002060"/>
                </a:solidFill>
                <a:cs typeface="B Nazanin" panose="00000400000000000000" pitchFamily="2" charset="-78"/>
              </a:rPr>
              <a:t>می گردد.</a:t>
            </a:r>
            <a:br>
              <a:rPr lang="fa-IR" sz="4000" b="1" dirty="0">
                <a:solidFill>
                  <a:srgbClr val="002060"/>
                </a:solidFill>
                <a:cs typeface="B Nazanin" panose="00000400000000000000" pitchFamily="2" charset="-78"/>
              </a:rPr>
            </a:br>
            <a:r>
              <a:rPr lang="fa-IR" sz="4000" b="1" u="sng" dirty="0">
                <a:solidFill>
                  <a:srgbClr val="002060"/>
                </a:solidFill>
                <a:cs typeface="B Nazanin" panose="00000400000000000000" pitchFamily="2" charset="-78"/>
              </a:rPr>
              <a:t>دانشجو فقط دو نیمسال می تواند در انتظار آزمون جامع باشد. </a:t>
            </a:r>
            <a:br>
              <a:rPr lang="fa-IR" sz="4000" b="1" dirty="0">
                <a:solidFill>
                  <a:srgbClr val="002060"/>
                </a:solidFill>
                <a:cs typeface="B Nazanin" panose="00000400000000000000" pitchFamily="2" charset="-78"/>
              </a:rPr>
            </a:br>
            <a:br>
              <a:rPr lang="fa-IR" sz="4000" b="1" dirty="0">
                <a:solidFill>
                  <a:srgbClr val="002060"/>
                </a:solidFill>
                <a:cs typeface="B Nazanin" panose="00000400000000000000" pitchFamily="2" charset="-78"/>
              </a:rPr>
            </a:br>
            <a:r>
              <a:rPr lang="fa-IR" sz="4000" b="1" dirty="0">
                <a:solidFill>
                  <a:srgbClr val="002060"/>
                </a:solidFill>
                <a:cs typeface="B Nazanin" panose="00000400000000000000" pitchFamily="2" charset="-78"/>
              </a:rPr>
              <a:t>تحصیلات تکمیلی دانشکده بایستی پس از اعلام قبولی در آزمون جامع، درخواست انتخاب واحد پایان نامه را به تحصیلات تکمیلی دانشگاه جهت ثبت در سیستم آموزشی سما  ارسال نماید. </a:t>
            </a:r>
            <a:br>
              <a:rPr lang="fa-IR" sz="4000" b="1" dirty="0">
                <a:solidFill>
                  <a:srgbClr val="002060"/>
                </a:solidFill>
                <a:cs typeface="B Nazanin" panose="00000400000000000000" pitchFamily="2" charset="-78"/>
              </a:rPr>
            </a:br>
            <a:br>
              <a:rPr lang="fa-IR" sz="4000" b="1" dirty="0">
                <a:solidFill>
                  <a:srgbClr val="002060"/>
                </a:solidFill>
                <a:cs typeface="B Nazanin" panose="00000400000000000000" pitchFamily="2" charset="-78"/>
              </a:rPr>
            </a:br>
            <a:r>
              <a:rPr lang="fa-IR" sz="4000" b="1" dirty="0">
                <a:solidFill>
                  <a:srgbClr val="002060"/>
                </a:solidFill>
                <a:cs typeface="B Nazanin" panose="00000400000000000000" pitchFamily="2" charset="-78"/>
              </a:rPr>
              <a:t>نمره آزمون جامع در کارنامه ثبت می گردد ولی در میانگین کل نمرات محاسبه نخواهد شد.</a:t>
            </a:r>
            <a:br>
              <a:rPr lang="en-US" sz="4000" b="1" dirty="0">
                <a:solidFill>
                  <a:srgbClr val="002060"/>
                </a:solidFill>
                <a:cs typeface="B Nazanin" panose="00000400000000000000" pitchFamily="2" charset="-78"/>
              </a:rPr>
            </a:br>
            <a:endParaRPr lang="fa-IR" sz="4000" b="1" dirty="0">
              <a:solidFill>
                <a:srgbClr val="002060"/>
              </a:solidFill>
              <a:cs typeface="B Nazanin" panose="00000400000000000000" pitchFamily="2" charset="-78"/>
            </a:endParaRPr>
          </a:p>
        </p:txBody>
      </p:sp>
      <p:sp>
        <p:nvSpPr>
          <p:cNvPr id="5" name="Slide Number Placeholder 4">
            <a:extLst>
              <a:ext uri="{FF2B5EF4-FFF2-40B4-BE49-F238E27FC236}">
                <a16:creationId xmlns:a16="http://schemas.microsoft.com/office/drawing/2014/main" id="{A9568620-26D5-4CA8-9BAF-DEECAD7EECF2}"/>
              </a:ext>
            </a:extLst>
          </p:cNvPr>
          <p:cNvSpPr>
            <a:spLocks noGrp="1"/>
          </p:cNvSpPr>
          <p:nvPr>
            <p:ph type="sldNum" sz="quarter" idx="12"/>
          </p:nvPr>
        </p:nvSpPr>
        <p:spPr>
          <a:xfrm>
            <a:off x="5364480" y="6487976"/>
            <a:ext cx="1463040" cy="274320"/>
          </a:xfrm>
        </p:spPr>
        <p:txBody>
          <a:bodyPr/>
          <a:lstStyle/>
          <a:p>
            <a:pPr algn="ctr"/>
            <a:fld id="{579D9C67-7A85-408B-9FE5-31A63F206F51}" type="slidenum">
              <a:rPr lang="fa-IR" sz="1500" b="1" smtClean="0">
                <a:solidFill>
                  <a:srgbClr val="002060"/>
                </a:solidFill>
              </a:rPr>
              <a:pPr algn="ctr"/>
              <a:t>33</a:t>
            </a:fld>
            <a:endParaRPr lang="fa-IR" sz="1500" b="1" dirty="0">
              <a:solidFill>
                <a:srgbClr val="002060"/>
              </a:solidFill>
            </a:endParaRPr>
          </a:p>
        </p:txBody>
      </p:sp>
      <p:sp>
        <p:nvSpPr>
          <p:cNvPr id="3" name="Title 1">
            <a:extLst>
              <a:ext uri="{FF2B5EF4-FFF2-40B4-BE49-F238E27FC236}">
                <a16:creationId xmlns:a16="http://schemas.microsoft.com/office/drawing/2014/main" id="{5B6BA341-0E9F-461A-93CB-F9EF6A056734}"/>
              </a:ext>
            </a:extLst>
          </p:cNvPr>
          <p:cNvSpPr txBox="1">
            <a:spLocks/>
          </p:cNvSpPr>
          <p:nvPr/>
        </p:nvSpPr>
        <p:spPr>
          <a:xfrm>
            <a:off x="8576255" y="480979"/>
            <a:ext cx="2921358" cy="847415"/>
          </a:xfrm>
          <a:prstGeom prst="rect">
            <a:avLst/>
          </a:prstGeom>
        </p:spPr>
        <p:txBody>
          <a:bodyPr vert="horz" lIns="91440" tIns="45720" rIns="91440" bIns="45720" rtlCol="0" anchor="ctr">
            <a:normAutofit/>
          </a:bodyPr>
          <a:lstStyle>
            <a:lvl1pPr algn="ctr" defTabSz="914400" rtl="1" eaLnBrk="1" latinLnBrk="0" hangingPunct="1">
              <a:lnSpc>
                <a:spcPct val="83000"/>
              </a:lnSpc>
              <a:spcBef>
                <a:spcPct val="0"/>
              </a:spcBef>
              <a:buNone/>
              <a:defRPr lang="en-US" sz="7200" kern="1200" cap="all" spc="-100" baseline="0" dirty="0">
                <a:solidFill>
                  <a:schemeClr val="tx1">
                    <a:lumMod val="85000"/>
                    <a:lumOff val="15000"/>
                  </a:schemeClr>
                </a:solidFill>
                <a:effectLst/>
                <a:latin typeface="+mj-lt"/>
                <a:ea typeface="+mn-ea"/>
                <a:cs typeface="+mn-cs"/>
              </a:defRPr>
            </a:lvl1pPr>
          </a:lstStyle>
          <a:p>
            <a:pPr algn="r"/>
            <a:r>
              <a:rPr lang="fa-IR" sz="3500" dirty="0">
                <a:solidFill>
                  <a:srgbClr val="C00000"/>
                </a:solidFill>
                <a:cs typeface="B Titr" panose="00000700000000000000" pitchFamily="2" charset="-78"/>
              </a:rPr>
              <a:t>نکته شماره 4:</a:t>
            </a:r>
          </a:p>
        </p:txBody>
      </p:sp>
      <p:pic>
        <p:nvPicPr>
          <p:cNvPr id="4" name="Picture 2" descr="طرح گرافیکی و کارتونی مداد نارنجی فارغ التحصیل شده">
            <a:extLst>
              <a:ext uri="{FF2B5EF4-FFF2-40B4-BE49-F238E27FC236}">
                <a16:creationId xmlns:a16="http://schemas.microsoft.com/office/drawing/2014/main" id="{B3958AE5-7022-4AF9-8AD8-C7055F5ED4B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0019762" y="1100154"/>
            <a:ext cx="1674254" cy="1674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499647"/>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00820" y="1393418"/>
            <a:ext cx="4441132" cy="2613874"/>
          </a:xfrm>
        </p:spPr>
        <p:txBody>
          <a:bodyPr>
            <a:normAutofit/>
          </a:bodyPr>
          <a:lstStyle/>
          <a:p>
            <a:pPr algn="ctr" rtl="1"/>
            <a:br>
              <a:rPr lang="fa-IR" b="1" dirty="0">
                <a:solidFill>
                  <a:schemeClr val="accent1">
                    <a:lumMod val="50000"/>
                  </a:schemeClr>
                </a:solidFill>
                <a:latin typeface="Times New Roman" pitchFamily="18" charset="0"/>
                <a:cs typeface="B Zar" pitchFamily="2" charset="-78"/>
              </a:rPr>
            </a:br>
            <a:r>
              <a:rPr lang="fa-IR" sz="2800" b="1" dirty="0">
                <a:solidFill>
                  <a:schemeClr val="accent1">
                    <a:lumMod val="50000"/>
                  </a:schemeClr>
                </a:solidFill>
                <a:latin typeface="Times New Roman" pitchFamily="18" charset="0"/>
                <a:cs typeface="B Zar" pitchFamily="2" charset="-78"/>
              </a:rPr>
              <a:t>(مشروط بر اینکه در همان نیمسال گواهی پزشک ارائه گردد )</a:t>
            </a:r>
            <a:endParaRPr lang="en-US" sz="2800" b="1" dirty="0">
              <a:solidFill>
                <a:schemeClr val="accent1">
                  <a:lumMod val="50000"/>
                </a:schemeClr>
              </a:solidFill>
              <a:latin typeface="Times New Roman" pitchFamily="18" charset="0"/>
              <a:cs typeface="B Zar" pitchFamily="2" charset="-78"/>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380287641"/>
              </p:ext>
            </p:extLst>
          </p:nvPr>
        </p:nvGraphicFramePr>
        <p:xfrm>
          <a:off x="4493206" y="2010747"/>
          <a:ext cx="74041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7C1B57FA-D589-40A8-ABEC-3AA128BE45CA}"/>
              </a:ext>
            </a:extLst>
          </p:cNvPr>
          <p:cNvSpPr>
            <a:spLocks noGrp="1"/>
          </p:cNvSpPr>
          <p:nvPr>
            <p:ph type="sldNum" sz="quarter" idx="12"/>
          </p:nvPr>
        </p:nvSpPr>
        <p:spPr>
          <a:xfrm>
            <a:off x="4767027" y="6384680"/>
            <a:ext cx="1463040" cy="274320"/>
          </a:xfrm>
        </p:spPr>
        <p:txBody>
          <a:bodyPr/>
          <a:lstStyle/>
          <a:p>
            <a:pPr algn="ctr"/>
            <a:fld id="{579D9C67-7A85-408B-9FE5-31A63F206F51}" type="slidenum">
              <a:rPr lang="fa-IR" sz="1500" b="1" smtClean="0">
                <a:solidFill>
                  <a:srgbClr val="002060"/>
                </a:solidFill>
              </a:rPr>
              <a:pPr algn="ctr"/>
              <a:t>34</a:t>
            </a:fld>
            <a:endParaRPr lang="fa-IR" sz="1500" b="1" dirty="0">
              <a:solidFill>
                <a:srgbClr val="002060"/>
              </a:solidFill>
            </a:endParaRPr>
          </a:p>
        </p:txBody>
      </p:sp>
      <p:grpSp>
        <p:nvGrpSpPr>
          <p:cNvPr id="4" name="Group 3">
            <a:extLst>
              <a:ext uri="{FF2B5EF4-FFF2-40B4-BE49-F238E27FC236}">
                <a16:creationId xmlns:a16="http://schemas.microsoft.com/office/drawing/2014/main" id="{6435B16C-9C7D-4992-9996-54CED284D9AA}"/>
              </a:ext>
            </a:extLst>
          </p:cNvPr>
          <p:cNvGrpSpPr/>
          <p:nvPr/>
        </p:nvGrpSpPr>
        <p:grpSpPr>
          <a:xfrm>
            <a:off x="9231830" y="374564"/>
            <a:ext cx="2665476" cy="1473414"/>
            <a:chOff x="4738623" y="0"/>
            <a:chExt cx="2665476" cy="1970000"/>
          </a:xfrm>
        </p:grpSpPr>
        <p:sp>
          <p:nvSpPr>
            <p:cNvPr id="6" name="Rectangle: Rounded Corners 5">
              <a:extLst>
                <a:ext uri="{FF2B5EF4-FFF2-40B4-BE49-F238E27FC236}">
                  <a16:creationId xmlns:a16="http://schemas.microsoft.com/office/drawing/2014/main" id="{4EA67A32-E555-4D16-94F6-B228847EB50E}"/>
                </a:ext>
              </a:extLst>
            </p:cNvPr>
            <p:cNvSpPr/>
            <p:nvPr/>
          </p:nvSpPr>
          <p:spPr>
            <a:xfrm>
              <a:off x="4738623" y="0"/>
              <a:ext cx="2665476" cy="1970000"/>
            </a:xfrm>
            <a:prstGeom prst="roundRect">
              <a:avLst/>
            </a:prstGeom>
            <a:solidFill>
              <a:schemeClr val="accent5">
                <a:lumMod val="60000"/>
                <a:lumOff val="4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8A3EBD8B-07DB-4B13-BD62-B31BC93331C1}"/>
                </a:ext>
              </a:extLst>
            </p:cNvPr>
            <p:cNvSpPr txBox="1"/>
            <p:nvPr/>
          </p:nvSpPr>
          <p:spPr>
            <a:xfrm>
              <a:off x="4834790" y="173725"/>
              <a:ext cx="2473142" cy="1466781"/>
            </a:xfrm>
            <a:prstGeom prst="rect">
              <a:avLst/>
            </a:prstGeom>
            <a:solidFill>
              <a:schemeClr val="accent5">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90500" tIns="95250" rIns="190500" bIns="95250" numCol="1" spcCol="1270" anchor="ctr" anchorCtr="0">
              <a:noAutofit/>
            </a:bodyPr>
            <a:lstStyle/>
            <a:p>
              <a:pPr marL="0" lvl="0" indent="0" algn="ctr" defTabSz="2222500">
                <a:lnSpc>
                  <a:spcPct val="90000"/>
                </a:lnSpc>
                <a:spcBef>
                  <a:spcPct val="0"/>
                </a:spcBef>
                <a:spcAft>
                  <a:spcPct val="35000"/>
                </a:spcAft>
                <a:buNone/>
              </a:pPr>
              <a:r>
                <a:rPr lang="fa-IR" sz="4500" b="1" kern="1200" dirty="0">
                  <a:solidFill>
                    <a:srgbClr val="002060"/>
                  </a:solidFill>
                  <a:cs typeface="B Nazanin" panose="00000400000000000000" pitchFamily="2" charset="-78"/>
                </a:rPr>
                <a:t>مرخصی تحصیلی</a:t>
              </a:r>
              <a:endParaRPr lang="en-US" sz="4500" b="1" kern="1200" dirty="0">
                <a:solidFill>
                  <a:srgbClr val="002060"/>
                </a:solidFill>
                <a:cs typeface="B Nazanin" panose="00000400000000000000" pitchFamily="2" charset="-78"/>
              </a:endParaRPr>
            </a:p>
          </p:txBody>
        </p:sp>
      </p:grpSp>
      <p:grpSp>
        <p:nvGrpSpPr>
          <p:cNvPr id="8" name="Group 7">
            <a:extLst>
              <a:ext uri="{FF2B5EF4-FFF2-40B4-BE49-F238E27FC236}">
                <a16:creationId xmlns:a16="http://schemas.microsoft.com/office/drawing/2014/main" id="{F9D79625-4C02-4D6E-95B7-B0485388A061}"/>
              </a:ext>
            </a:extLst>
          </p:cNvPr>
          <p:cNvGrpSpPr/>
          <p:nvPr/>
        </p:nvGrpSpPr>
        <p:grpSpPr>
          <a:xfrm>
            <a:off x="4493206" y="263077"/>
            <a:ext cx="4738624" cy="1584901"/>
            <a:chOff x="-1" y="196215"/>
            <a:chExt cx="4738624" cy="1584901"/>
          </a:xfrm>
        </p:grpSpPr>
        <p:sp>
          <p:nvSpPr>
            <p:cNvPr id="10" name="Rectangle: Top Corners Rounded 9">
              <a:extLst>
                <a:ext uri="{FF2B5EF4-FFF2-40B4-BE49-F238E27FC236}">
                  <a16:creationId xmlns:a16="http://schemas.microsoft.com/office/drawing/2014/main" id="{402E1145-B50E-441D-A97E-CE722F3680FE}"/>
                </a:ext>
              </a:extLst>
            </p:cNvPr>
            <p:cNvSpPr/>
            <p:nvPr/>
          </p:nvSpPr>
          <p:spPr>
            <a:xfrm rot="5400000">
              <a:off x="1581311" y="-1385097"/>
              <a:ext cx="1576000" cy="4738624"/>
            </a:xfrm>
            <a:prstGeom prst="round2SameRect">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1" name="Rectangle: Top Corners Rounded 4">
              <a:extLst>
                <a:ext uri="{FF2B5EF4-FFF2-40B4-BE49-F238E27FC236}">
                  <a16:creationId xmlns:a16="http://schemas.microsoft.com/office/drawing/2014/main" id="{6E1B8A41-0BCD-405A-B7C5-068651A3C55F}"/>
                </a:ext>
              </a:extLst>
            </p:cNvPr>
            <p:cNvSpPr txBox="1"/>
            <p:nvPr/>
          </p:nvSpPr>
          <p:spPr>
            <a:xfrm>
              <a:off x="76933" y="358984"/>
              <a:ext cx="4661690" cy="142213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85750" lvl="1" indent="-285750" algn="ctr" defTabSz="1333500" rtl="1">
                <a:lnSpc>
                  <a:spcPct val="90000"/>
                </a:lnSpc>
                <a:spcBef>
                  <a:spcPct val="0"/>
                </a:spcBef>
                <a:spcAft>
                  <a:spcPct val="15000"/>
                </a:spcAft>
                <a:buChar char="•"/>
              </a:pPr>
              <a:r>
                <a:rPr lang="fa-IR" sz="3000" b="1" kern="1200" dirty="0">
                  <a:cs typeface="B Zar" pitchFamily="2" charset="-78"/>
                </a:rPr>
                <a:t>حداکثر </a:t>
              </a:r>
              <a:r>
                <a:rPr lang="fa-IR" sz="3000" b="1" u="sng" kern="1200" dirty="0">
                  <a:cs typeface="B Zar" pitchFamily="2" charset="-78"/>
                </a:rPr>
                <a:t>دو نیمسال با احتساب سنوات </a:t>
              </a:r>
              <a:r>
                <a:rPr lang="fa-IR" sz="3000" b="1" kern="1200" dirty="0">
                  <a:cs typeface="B Zar" pitchFamily="2" charset="-78"/>
                </a:rPr>
                <a:t>با تایید شورای تحصیلات تکمیلی</a:t>
              </a:r>
              <a:endParaRPr lang="en-US" sz="3000" b="1" kern="1200" dirty="0">
                <a:cs typeface="B Zar" pitchFamily="2" charset="-78"/>
              </a:endParaRPr>
            </a:p>
          </p:txBody>
        </p:sp>
      </p:grpSp>
      <p:cxnSp>
        <p:nvCxnSpPr>
          <p:cNvPr id="3" name="Connector: Curved 2">
            <a:extLst>
              <a:ext uri="{FF2B5EF4-FFF2-40B4-BE49-F238E27FC236}">
                <a16:creationId xmlns:a16="http://schemas.microsoft.com/office/drawing/2014/main" id="{E3AD28D0-6A6F-4F74-A9AD-1115F0E0B0FB}"/>
              </a:ext>
            </a:extLst>
          </p:cNvPr>
          <p:cNvCxnSpPr>
            <a:cxnSpLocks/>
          </p:cNvCxnSpPr>
          <p:nvPr/>
        </p:nvCxnSpPr>
        <p:spPr>
          <a:xfrm>
            <a:off x="3477296" y="3517292"/>
            <a:ext cx="1015910" cy="417169"/>
          </a:xfrm>
          <a:prstGeom prst="curvedConnector3">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 name="Connector: Curved 12">
            <a:extLst>
              <a:ext uri="{FF2B5EF4-FFF2-40B4-BE49-F238E27FC236}">
                <a16:creationId xmlns:a16="http://schemas.microsoft.com/office/drawing/2014/main" id="{BF2EBAFD-B07A-4D83-8327-761746871F64}"/>
              </a:ext>
            </a:extLst>
          </p:cNvPr>
          <p:cNvCxnSpPr>
            <a:cxnSpLocks/>
          </p:cNvCxnSpPr>
          <p:nvPr/>
        </p:nvCxnSpPr>
        <p:spPr>
          <a:xfrm rot="16200000" flipH="1">
            <a:off x="3011607" y="3982984"/>
            <a:ext cx="1947288" cy="1015907"/>
          </a:xfrm>
          <a:prstGeom prst="curvedConnector3">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CAFAFE7B-9C62-4813-8189-8EECBA1C5DA5}"/>
              </a:ext>
            </a:extLst>
          </p:cNvPr>
          <p:cNvPicPr>
            <a:picLocks noChangeAspect="1"/>
          </p:cNvPicPr>
          <p:nvPr/>
        </p:nvPicPr>
        <p:blipFill rotWithShape="1">
          <a:blip r:embed="rId7">
            <a:extLst>
              <a:ext uri="{28A0092B-C50C-407E-A947-70E740481C1C}">
                <a14:useLocalDpi xmlns:a14="http://schemas.microsoft.com/office/drawing/2010/main" val="0"/>
              </a:ext>
            </a:extLst>
          </a:blip>
          <a:srcRect l="8468" t="3836" r="8612" b="9425"/>
          <a:stretch/>
        </p:blipFill>
        <p:spPr>
          <a:xfrm>
            <a:off x="733132" y="3725876"/>
            <a:ext cx="2506716" cy="2622162"/>
          </a:xfrm>
          <a:prstGeom prst="ellipse">
            <a:avLst/>
          </a:prstGeom>
          <a:ln>
            <a:noFill/>
          </a:ln>
          <a:effectLst>
            <a:softEdge rad="112500"/>
          </a:effectLst>
        </p:spPr>
      </p:pic>
    </p:spTree>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C28B2-9E4E-4C9E-8C85-6A798722721C}"/>
              </a:ext>
            </a:extLst>
          </p:cNvPr>
          <p:cNvSpPr>
            <a:spLocks noGrp="1"/>
          </p:cNvSpPr>
          <p:nvPr>
            <p:ph type="title"/>
          </p:nvPr>
        </p:nvSpPr>
        <p:spPr>
          <a:xfrm>
            <a:off x="618186" y="2321871"/>
            <a:ext cx="9712150" cy="3300211"/>
          </a:xfrm>
        </p:spPr>
        <p:txBody>
          <a:bodyPr>
            <a:normAutofit fontScale="90000"/>
          </a:bodyPr>
          <a:lstStyle/>
          <a:p>
            <a:pPr lvl="0" algn="ctr" rtl="1">
              <a:lnSpc>
                <a:spcPct val="150000"/>
              </a:lnSpc>
            </a:pPr>
            <a:r>
              <a:rPr lang="fa-IR" sz="4000" b="1" dirty="0">
                <a:solidFill>
                  <a:srgbClr val="002060"/>
                </a:solidFill>
                <a:cs typeface="B Nazanin" panose="00000400000000000000" pitchFamily="2" charset="-78"/>
              </a:rPr>
              <a:t>دانشجو موظف است کلیه درخواست های آموزشی خود را (اعم از مرخصی تحصیلی، تمدید سنوات تحصیلی، انتخاب واحد بیش از سقف مجاز، میهمانی و ...) </a:t>
            </a:r>
            <a:r>
              <a:rPr lang="fa-IR" sz="4000" b="1" u="sng" dirty="0">
                <a:solidFill>
                  <a:srgbClr val="FF0000"/>
                </a:solidFill>
                <a:cs typeface="B Nazanin" panose="00000400000000000000" pitchFamily="2" charset="-78"/>
              </a:rPr>
              <a:t>حداکثر دو هفته قبل از شروع هر نیمسال تحصیلی </a:t>
            </a:r>
            <a:r>
              <a:rPr lang="fa-IR" sz="4000" b="1" dirty="0">
                <a:solidFill>
                  <a:srgbClr val="002060"/>
                </a:solidFill>
                <a:cs typeface="B Nazanin" panose="00000400000000000000" pitchFamily="2" charset="-78"/>
              </a:rPr>
              <a:t>به گروه آموزشی و دانشکده ذیربط ارائه نماید. </a:t>
            </a:r>
            <a:br>
              <a:rPr lang="en-US" sz="4000" b="1" dirty="0">
                <a:solidFill>
                  <a:srgbClr val="002060"/>
                </a:solidFill>
                <a:cs typeface="B Nazanin" panose="00000400000000000000" pitchFamily="2" charset="-78"/>
              </a:rPr>
            </a:br>
            <a:endParaRPr lang="fa-IR" sz="4000" b="1" dirty="0">
              <a:solidFill>
                <a:srgbClr val="002060"/>
              </a:solidFill>
              <a:cs typeface="B Nazanin" panose="00000400000000000000" pitchFamily="2" charset="-78"/>
            </a:endParaRPr>
          </a:p>
        </p:txBody>
      </p:sp>
      <p:sp>
        <p:nvSpPr>
          <p:cNvPr id="5" name="Slide Number Placeholder 4">
            <a:extLst>
              <a:ext uri="{FF2B5EF4-FFF2-40B4-BE49-F238E27FC236}">
                <a16:creationId xmlns:a16="http://schemas.microsoft.com/office/drawing/2014/main" id="{18033E3F-D56C-416D-88D5-96DE0659C9D9}"/>
              </a:ext>
            </a:extLst>
          </p:cNvPr>
          <p:cNvSpPr>
            <a:spLocks noGrp="1"/>
          </p:cNvSpPr>
          <p:nvPr>
            <p:ph type="sldNum" sz="quarter" idx="12"/>
          </p:nvPr>
        </p:nvSpPr>
        <p:spPr>
          <a:xfrm>
            <a:off x="5364480" y="6153126"/>
            <a:ext cx="1463040" cy="274320"/>
          </a:xfrm>
        </p:spPr>
        <p:txBody>
          <a:bodyPr/>
          <a:lstStyle/>
          <a:p>
            <a:pPr algn="ctr"/>
            <a:fld id="{579D9C67-7A85-408B-9FE5-31A63F206F51}" type="slidenum">
              <a:rPr lang="fa-IR" sz="1500" b="1" smtClean="0">
                <a:solidFill>
                  <a:srgbClr val="002060"/>
                </a:solidFill>
              </a:rPr>
              <a:pPr algn="ctr"/>
              <a:t>35</a:t>
            </a:fld>
            <a:endParaRPr lang="fa-IR" sz="1500" b="1" dirty="0">
              <a:solidFill>
                <a:srgbClr val="002060"/>
              </a:solidFill>
            </a:endParaRPr>
          </a:p>
        </p:txBody>
      </p:sp>
      <p:sp>
        <p:nvSpPr>
          <p:cNvPr id="3" name="Title 1">
            <a:extLst>
              <a:ext uri="{FF2B5EF4-FFF2-40B4-BE49-F238E27FC236}">
                <a16:creationId xmlns:a16="http://schemas.microsoft.com/office/drawing/2014/main" id="{5B6BA341-0E9F-461A-93CB-F9EF6A056734}"/>
              </a:ext>
            </a:extLst>
          </p:cNvPr>
          <p:cNvSpPr txBox="1">
            <a:spLocks/>
          </p:cNvSpPr>
          <p:nvPr/>
        </p:nvSpPr>
        <p:spPr>
          <a:xfrm>
            <a:off x="8576255" y="480979"/>
            <a:ext cx="2921358" cy="847415"/>
          </a:xfrm>
          <a:prstGeom prst="rect">
            <a:avLst/>
          </a:prstGeom>
        </p:spPr>
        <p:txBody>
          <a:bodyPr vert="horz" lIns="91440" tIns="45720" rIns="91440" bIns="45720" rtlCol="0" anchor="ctr">
            <a:normAutofit/>
          </a:bodyPr>
          <a:lstStyle>
            <a:lvl1pPr algn="ctr" defTabSz="914400" rtl="1" eaLnBrk="1" latinLnBrk="0" hangingPunct="1">
              <a:lnSpc>
                <a:spcPct val="83000"/>
              </a:lnSpc>
              <a:spcBef>
                <a:spcPct val="0"/>
              </a:spcBef>
              <a:buNone/>
              <a:defRPr lang="en-US" sz="7200" kern="1200" cap="all" spc="-100" baseline="0" dirty="0">
                <a:solidFill>
                  <a:schemeClr val="tx1">
                    <a:lumMod val="85000"/>
                    <a:lumOff val="15000"/>
                  </a:schemeClr>
                </a:solidFill>
                <a:effectLst/>
                <a:latin typeface="+mj-lt"/>
                <a:ea typeface="+mn-ea"/>
                <a:cs typeface="+mn-cs"/>
              </a:defRPr>
            </a:lvl1pPr>
          </a:lstStyle>
          <a:p>
            <a:pPr algn="r"/>
            <a:r>
              <a:rPr lang="fa-IR" sz="3500" dirty="0">
                <a:solidFill>
                  <a:srgbClr val="C00000"/>
                </a:solidFill>
                <a:cs typeface="B Titr" panose="00000700000000000000" pitchFamily="2" charset="-78"/>
              </a:rPr>
              <a:t>نکته شماره 5:</a:t>
            </a:r>
          </a:p>
        </p:txBody>
      </p:sp>
      <p:pic>
        <p:nvPicPr>
          <p:cNvPr id="4" name="Picture 2" descr="طرح گرافیکی و کارتونی مداد نارنجی فارغ التحصیل شده">
            <a:extLst>
              <a:ext uri="{FF2B5EF4-FFF2-40B4-BE49-F238E27FC236}">
                <a16:creationId xmlns:a16="http://schemas.microsoft.com/office/drawing/2014/main" id="{21F44E2A-FCDF-4ED4-A46F-F622A3CD0F1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9899560" y="1062414"/>
            <a:ext cx="1674254" cy="1674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864740"/>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3EEC76ED-C21F-4529-9F98-01308E0654D5}"/>
              </a:ext>
            </a:extLst>
          </p:cNvPr>
          <p:cNvSpPr>
            <a:spLocks noGrp="1"/>
          </p:cNvSpPr>
          <p:nvPr>
            <p:ph type="subTitle" idx="1"/>
          </p:nvPr>
        </p:nvSpPr>
        <p:spPr>
          <a:xfrm>
            <a:off x="553791" y="1418047"/>
            <a:ext cx="8332632" cy="3500819"/>
          </a:xfrm>
        </p:spPr>
        <p:txBody>
          <a:bodyPr/>
          <a:lstStyle/>
          <a:p>
            <a:pPr algn="ctr"/>
            <a:endParaRPr lang="en-US" sz="3700" b="1" dirty="0">
              <a:solidFill>
                <a:srgbClr val="002060"/>
              </a:solidFill>
              <a:latin typeface="Times New Roman" panose="02020603050405020304" pitchFamily="18" charset="0"/>
              <a:cs typeface="B Nazanin" panose="00000400000000000000" pitchFamily="2" charset="-78"/>
            </a:endParaRPr>
          </a:p>
          <a:p>
            <a:endParaRPr lang="fa-IR" dirty="0"/>
          </a:p>
        </p:txBody>
      </p:sp>
      <p:sp>
        <p:nvSpPr>
          <p:cNvPr id="2" name="Slide Number Placeholder 1">
            <a:extLst>
              <a:ext uri="{FF2B5EF4-FFF2-40B4-BE49-F238E27FC236}">
                <a16:creationId xmlns:a16="http://schemas.microsoft.com/office/drawing/2014/main" id="{7FEDB237-9267-448A-9E2E-EE9D187E8A0F}"/>
              </a:ext>
            </a:extLst>
          </p:cNvPr>
          <p:cNvSpPr>
            <a:spLocks noGrp="1"/>
          </p:cNvSpPr>
          <p:nvPr>
            <p:ph type="sldNum" sz="quarter" idx="12"/>
          </p:nvPr>
        </p:nvSpPr>
        <p:spPr>
          <a:xfrm>
            <a:off x="5330536" y="6413559"/>
            <a:ext cx="1530927" cy="365125"/>
          </a:xfrm>
        </p:spPr>
        <p:txBody>
          <a:bodyPr/>
          <a:lstStyle/>
          <a:p>
            <a:pPr algn="ctr"/>
            <a:fld id="{579D9C67-7A85-408B-9FE5-31A63F206F51}" type="slidenum">
              <a:rPr lang="fa-IR" sz="1500" smtClean="0">
                <a:solidFill>
                  <a:srgbClr val="002060"/>
                </a:solidFill>
              </a:rPr>
              <a:pPr algn="ctr"/>
              <a:t>36</a:t>
            </a:fld>
            <a:endParaRPr lang="fa-IR" sz="1500" dirty="0">
              <a:solidFill>
                <a:srgbClr val="002060"/>
              </a:solidFill>
            </a:endParaRPr>
          </a:p>
        </p:txBody>
      </p:sp>
      <p:sp>
        <p:nvSpPr>
          <p:cNvPr id="9" name="Title 1">
            <a:extLst>
              <a:ext uri="{FF2B5EF4-FFF2-40B4-BE49-F238E27FC236}">
                <a16:creationId xmlns:a16="http://schemas.microsoft.com/office/drawing/2014/main" id="{7AE29097-0564-4DC7-9819-3AA0789A9CFA}"/>
              </a:ext>
            </a:extLst>
          </p:cNvPr>
          <p:cNvSpPr txBox="1">
            <a:spLocks/>
          </p:cNvSpPr>
          <p:nvPr/>
        </p:nvSpPr>
        <p:spPr>
          <a:xfrm>
            <a:off x="9362940" y="1711617"/>
            <a:ext cx="3017949" cy="2239962"/>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fa-IR" sz="5000" b="1" dirty="0">
                <a:solidFill>
                  <a:schemeClr val="accent4">
                    <a:lumMod val="50000"/>
                  </a:schemeClr>
                </a:solidFill>
                <a:cs typeface="B Nazanin" panose="00000400000000000000" pitchFamily="2" charset="-78"/>
              </a:rPr>
              <a:t>میهمانی: </a:t>
            </a:r>
          </a:p>
        </p:txBody>
      </p:sp>
      <p:sp>
        <p:nvSpPr>
          <p:cNvPr id="11" name="TextBox 10">
            <a:extLst>
              <a:ext uri="{FF2B5EF4-FFF2-40B4-BE49-F238E27FC236}">
                <a16:creationId xmlns:a16="http://schemas.microsoft.com/office/drawing/2014/main" id="{A77CFAFE-AD95-4183-9494-AE6FBC08E8CF}"/>
              </a:ext>
            </a:extLst>
          </p:cNvPr>
          <p:cNvSpPr txBox="1"/>
          <p:nvPr/>
        </p:nvSpPr>
        <p:spPr>
          <a:xfrm>
            <a:off x="315533" y="1418047"/>
            <a:ext cx="8809149" cy="3862596"/>
          </a:xfrm>
          <a:prstGeom prst="rect">
            <a:avLst/>
          </a:prstGeom>
          <a:noFill/>
        </p:spPr>
        <p:txBody>
          <a:bodyPr wrap="square">
            <a:spAutoFit/>
          </a:bodyPr>
          <a:lstStyle/>
          <a:p>
            <a:pPr lvl="0" algn="ctr" rtl="1"/>
            <a:r>
              <a:rPr lang="fa-IR" sz="3500" b="1" dirty="0">
                <a:solidFill>
                  <a:srgbClr val="002060"/>
                </a:solidFill>
                <a:latin typeface="Times New Roman" panose="02020603050405020304" pitchFamily="18" charset="0"/>
                <a:cs typeface="B Nazanin" panose="00000400000000000000" pitchFamily="2" charset="-78"/>
              </a:rPr>
              <a:t>واحدهای درسی دانشجوی میهمان دریک دانشگاه نباید از نصف واحدهای آموزشی دوره تجاوز کند. </a:t>
            </a:r>
          </a:p>
          <a:p>
            <a:pPr lvl="0" algn="ctr" rtl="1"/>
            <a:r>
              <a:rPr lang="fa-IR" sz="3500" b="1" dirty="0">
                <a:solidFill>
                  <a:srgbClr val="002060"/>
                </a:solidFill>
                <a:latin typeface="Times New Roman" panose="02020603050405020304" pitchFamily="18" charset="0"/>
                <a:cs typeface="B Nazanin" panose="00000400000000000000" pitchFamily="2" charset="-78"/>
              </a:rPr>
              <a:t>حداکثر مدت مجاز دوره میهمانی دو نیمسال خواهد بود.</a:t>
            </a:r>
          </a:p>
          <a:p>
            <a:pPr lvl="0" algn="ctr" rtl="1"/>
            <a:endParaRPr lang="fa-IR" sz="3500" b="1" dirty="0">
              <a:solidFill>
                <a:srgbClr val="002060"/>
              </a:solidFill>
              <a:latin typeface="Times New Roman" panose="02020603050405020304" pitchFamily="18" charset="0"/>
              <a:cs typeface="B Nazanin" panose="00000400000000000000" pitchFamily="2" charset="-78"/>
            </a:endParaRPr>
          </a:p>
          <a:p>
            <a:pPr lvl="0" algn="ctr" rtl="1"/>
            <a:r>
              <a:rPr lang="fa-IR" sz="3500" b="1" dirty="0">
                <a:solidFill>
                  <a:srgbClr val="002060"/>
                </a:solidFill>
                <a:latin typeface="Times New Roman" panose="02020603050405020304" pitchFamily="18" charset="0"/>
                <a:cs typeface="B Nazanin" panose="00000400000000000000" pitchFamily="2" charset="-78"/>
              </a:rPr>
              <a:t>بر اساس قانون حمایت از خانواده و جوانی جمعیت جهت دانشجویان خانم باردار و یا دارای فرزند زیر دو سال دارند این مدت تا چهار نیمسال قابل افزایش است.</a:t>
            </a:r>
            <a:endParaRPr lang="en-US" sz="3500" b="1" dirty="0">
              <a:solidFill>
                <a:srgbClr val="002060"/>
              </a:solidFill>
              <a:latin typeface="Times New Roman" panose="02020603050405020304" pitchFamily="18" charset="0"/>
              <a:cs typeface="B Nazanin" panose="00000400000000000000" pitchFamily="2" charset="-78"/>
            </a:endParaRPr>
          </a:p>
        </p:txBody>
      </p:sp>
      <p:pic>
        <p:nvPicPr>
          <p:cNvPr id="4100" name="Picture 4" descr="دانلود وکتور دکمه شماره 00065550">
            <a:extLst>
              <a:ext uri="{FF2B5EF4-FFF2-40B4-BE49-F238E27FC236}">
                <a16:creationId xmlns:a16="http://schemas.microsoft.com/office/drawing/2014/main" id="{849CE43F-619D-41FC-903E-F44E90D97F77}"/>
              </a:ext>
            </a:extLst>
          </p:cNvPr>
          <p:cNvPicPr>
            <a:picLocks noChangeAspect="1" noChangeArrowheads="1"/>
          </p:cNvPicPr>
          <p:nvPr/>
        </p:nvPicPr>
        <p:blipFill rotWithShape="1">
          <a:blip r:embed="rId2">
            <a:clrChange>
              <a:clrFrom>
                <a:srgbClr val="98E4F4"/>
              </a:clrFrom>
              <a:clrTo>
                <a:srgbClr val="98E4F4">
                  <a:alpha val="0"/>
                </a:srgbClr>
              </a:clrTo>
            </a:clrChange>
            <a:extLst>
              <a:ext uri="{28A0092B-C50C-407E-A947-70E740481C1C}">
                <a14:useLocalDpi xmlns:a14="http://schemas.microsoft.com/office/drawing/2010/main" val="0"/>
              </a:ext>
            </a:extLst>
          </a:blip>
          <a:srcRect b="23278"/>
          <a:stretch/>
        </p:blipFill>
        <p:spPr bwMode="auto">
          <a:xfrm>
            <a:off x="7709338" y="4308040"/>
            <a:ext cx="3068947" cy="2354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918377"/>
      </p:ext>
    </p:extLst>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E78CCE-FDCD-4695-ACFF-B2FD3201616E}"/>
              </a:ext>
            </a:extLst>
          </p:cNvPr>
          <p:cNvSpPr>
            <a:spLocks noGrp="1"/>
          </p:cNvSpPr>
          <p:nvPr>
            <p:ph type="ctrTitle"/>
          </p:nvPr>
        </p:nvSpPr>
        <p:spPr>
          <a:xfrm>
            <a:off x="1069848" y="617560"/>
            <a:ext cx="6944819" cy="3305083"/>
          </a:xfrm>
        </p:spPr>
        <p:txBody>
          <a:bodyPr>
            <a:normAutofit fontScale="90000"/>
          </a:bodyPr>
          <a:lstStyle/>
          <a:p>
            <a:pPr algn="ctr"/>
            <a:r>
              <a:rPr lang="fa-IR" sz="6000" b="1" dirty="0">
                <a:solidFill>
                  <a:schemeClr val="tx1">
                    <a:lumMod val="95000"/>
                    <a:lumOff val="5000"/>
                  </a:schemeClr>
                </a:solidFill>
                <a:cs typeface="B Nazanin" panose="00000400000000000000" pitchFamily="2" charset="-78"/>
              </a:rPr>
              <a:t>تغییر رشته و جابجایی در مقطع دکتری تخصصی</a:t>
            </a:r>
            <a:r>
              <a:rPr lang="en-US" sz="6000" b="1" dirty="0">
                <a:solidFill>
                  <a:schemeClr val="tx1">
                    <a:lumMod val="95000"/>
                    <a:lumOff val="5000"/>
                  </a:schemeClr>
                </a:solidFill>
                <a:cs typeface="B Nazanin" panose="00000400000000000000" pitchFamily="2" charset="-78"/>
              </a:rPr>
              <a:t>(</a:t>
            </a:r>
            <a:r>
              <a:rPr lang="en-US" sz="6000" b="1" dirty="0" err="1">
                <a:solidFill>
                  <a:schemeClr val="tx1">
                    <a:lumMod val="95000"/>
                    <a:lumOff val="5000"/>
                  </a:schemeClr>
                </a:solidFill>
                <a:cs typeface="B Nazanin" panose="00000400000000000000" pitchFamily="2" charset="-78"/>
              </a:rPr>
              <a:t>Ph.D</a:t>
            </a:r>
            <a:r>
              <a:rPr lang="en-US" sz="6000" b="1" dirty="0">
                <a:solidFill>
                  <a:schemeClr val="tx1">
                    <a:lumMod val="95000"/>
                    <a:lumOff val="5000"/>
                  </a:schemeClr>
                </a:solidFill>
                <a:cs typeface="B Nazanin" panose="00000400000000000000" pitchFamily="2" charset="-78"/>
              </a:rPr>
              <a:t>)</a:t>
            </a:r>
            <a:r>
              <a:rPr lang="fa-IR" sz="6000" b="1" dirty="0">
                <a:solidFill>
                  <a:schemeClr val="tx1">
                    <a:lumMod val="95000"/>
                    <a:lumOff val="5000"/>
                  </a:schemeClr>
                </a:solidFill>
                <a:cs typeface="B Nazanin" panose="00000400000000000000" pitchFamily="2" charset="-78"/>
              </a:rPr>
              <a:t> ممنوع می باشد.</a:t>
            </a:r>
          </a:p>
        </p:txBody>
      </p:sp>
      <p:sp>
        <p:nvSpPr>
          <p:cNvPr id="4" name="Slide Number Placeholder 3">
            <a:extLst>
              <a:ext uri="{FF2B5EF4-FFF2-40B4-BE49-F238E27FC236}">
                <a16:creationId xmlns:a16="http://schemas.microsoft.com/office/drawing/2014/main" id="{F3D9F171-B633-431A-A175-316E59D74479}"/>
              </a:ext>
            </a:extLst>
          </p:cNvPr>
          <p:cNvSpPr>
            <a:spLocks noGrp="1"/>
          </p:cNvSpPr>
          <p:nvPr>
            <p:ph type="sldNum" sz="quarter" idx="12"/>
          </p:nvPr>
        </p:nvSpPr>
        <p:spPr/>
        <p:txBody>
          <a:bodyPr/>
          <a:lstStyle/>
          <a:p>
            <a:fld id="{579D9C67-7A85-408B-9FE5-31A63F206F51}" type="slidenum">
              <a:rPr lang="fa-IR" smtClean="0"/>
              <a:t>37</a:t>
            </a:fld>
            <a:endParaRPr lang="fa-IR"/>
          </a:p>
        </p:txBody>
      </p:sp>
      <p:sp>
        <p:nvSpPr>
          <p:cNvPr id="7" name="Title 1">
            <a:extLst>
              <a:ext uri="{FF2B5EF4-FFF2-40B4-BE49-F238E27FC236}">
                <a16:creationId xmlns:a16="http://schemas.microsoft.com/office/drawing/2014/main" id="{DA282B8C-CD8D-48A3-997E-998831FE786A}"/>
              </a:ext>
            </a:extLst>
          </p:cNvPr>
          <p:cNvSpPr txBox="1">
            <a:spLocks/>
          </p:cNvSpPr>
          <p:nvPr/>
        </p:nvSpPr>
        <p:spPr>
          <a:xfrm>
            <a:off x="9147113" y="1907628"/>
            <a:ext cx="3017949" cy="2641353"/>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fa-IR" sz="5000" b="1" dirty="0">
                <a:solidFill>
                  <a:schemeClr val="tx1">
                    <a:lumMod val="95000"/>
                    <a:lumOff val="5000"/>
                  </a:schemeClr>
                </a:solidFill>
                <a:cs typeface="B Nazanin" panose="00000400000000000000" pitchFamily="2" charset="-78"/>
              </a:rPr>
              <a:t>تغییر رشته و جابجایی</a:t>
            </a:r>
          </a:p>
        </p:txBody>
      </p:sp>
      <p:sp>
        <p:nvSpPr>
          <p:cNvPr id="8" name="Slide Number Placeholder 1">
            <a:extLst>
              <a:ext uri="{FF2B5EF4-FFF2-40B4-BE49-F238E27FC236}">
                <a16:creationId xmlns:a16="http://schemas.microsoft.com/office/drawing/2014/main" id="{84D73D39-BB1D-42EC-8FD3-3695B7987DC9}"/>
              </a:ext>
            </a:extLst>
          </p:cNvPr>
          <p:cNvSpPr txBox="1">
            <a:spLocks/>
          </p:cNvSpPr>
          <p:nvPr/>
        </p:nvSpPr>
        <p:spPr>
          <a:xfrm>
            <a:off x="5330536" y="6240440"/>
            <a:ext cx="1530927" cy="365125"/>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79D9C67-7A85-408B-9FE5-31A63F206F51}" type="slidenum">
              <a:rPr lang="fa-IR" sz="1500" smtClean="0">
                <a:solidFill>
                  <a:srgbClr val="002060"/>
                </a:solidFill>
              </a:rPr>
              <a:pPr algn="ctr"/>
              <a:t>37</a:t>
            </a:fld>
            <a:endParaRPr lang="fa-IR" sz="1500" dirty="0">
              <a:solidFill>
                <a:srgbClr val="002060"/>
              </a:solidFill>
            </a:endParaRPr>
          </a:p>
        </p:txBody>
      </p:sp>
      <p:pic>
        <p:nvPicPr>
          <p:cNvPr id="5124" name="Picture 4" descr="forbidden عکس با کیفیت forbidden و وکتورهای forbidden پارس استاک | شاتر  استوک پارسی">
            <a:extLst>
              <a:ext uri="{FF2B5EF4-FFF2-40B4-BE49-F238E27FC236}">
                <a16:creationId xmlns:a16="http://schemas.microsoft.com/office/drawing/2014/main" id="{1EBBE238-5528-4600-B955-2CE84B8BA53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54575" y="3922643"/>
            <a:ext cx="1913211" cy="195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110482"/>
      </p:ext>
    </p:extLst>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9FD02-B128-408B-A2FD-ABBB7BFF3706}"/>
              </a:ext>
            </a:extLst>
          </p:cNvPr>
          <p:cNvSpPr>
            <a:spLocks noGrp="1"/>
          </p:cNvSpPr>
          <p:nvPr>
            <p:ph type="ctrTitle"/>
          </p:nvPr>
        </p:nvSpPr>
        <p:spPr>
          <a:xfrm>
            <a:off x="-1" y="1298448"/>
            <a:ext cx="9112469" cy="1555111"/>
          </a:xfrm>
        </p:spPr>
        <p:txBody>
          <a:bodyPr>
            <a:normAutofit fontScale="90000"/>
          </a:bodyPr>
          <a:lstStyle/>
          <a:p>
            <a:pPr algn="r"/>
            <a:r>
              <a:rPr lang="fa-IR" sz="4000" b="1" dirty="0">
                <a:solidFill>
                  <a:schemeClr val="tx1">
                    <a:lumMod val="95000"/>
                    <a:lumOff val="5000"/>
                  </a:schemeClr>
                </a:solidFill>
                <a:cs typeface="B Nazanin" panose="00000400000000000000" pitchFamily="2" charset="-78"/>
              </a:rPr>
              <a:t>انتقالی در مقطع دکتری تخصصی </a:t>
            </a:r>
            <a:r>
              <a:rPr lang="en-US" sz="4000" b="1" dirty="0">
                <a:solidFill>
                  <a:schemeClr val="tx1">
                    <a:lumMod val="95000"/>
                    <a:lumOff val="5000"/>
                  </a:schemeClr>
                </a:solidFill>
                <a:cs typeface="B Nazanin" panose="00000400000000000000" pitchFamily="2" charset="-78"/>
              </a:rPr>
              <a:t>(</a:t>
            </a:r>
            <a:r>
              <a:rPr lang="en-US" sz="4000" b="1" dirty="0" err="1">
                <a:solidFill>
                  <a:schemeClr val="tx1">
                    <a:lumMod val="95000"/>
                    <a:lumOff val="5000"/>
                  </a:schemeClr>
                </a:solidFill>
                <a:cs typeface="B Nazanin" panose="00000400000000000000" pitchFamily="2" charset="-78"/>
              </a:rPr>
              <a:t>Ph.D</a:t>
            </a:r>
            <a:r>
              <a:rPr lang="en-US" sz="4000" b="1" dirty="0">
                <a:solidFill>
                  <a:schemeClr val="tx1">
                    <a:lumMod val="95000"/>
                    <a:lumOff val="5000"/>
                  </a:schemeClr>
                </a:solidFill>
                <a:cs typeface="B Nazanin" panose="00000400000000000000" pitchFamily="2" charset="-78"/>
              </a:rPr>
              <a:t>)</a:t>
            </a:r>
            <a:r>
              <a:rPr lang="fa-IR" sz="4000" b="1" dirty="0">
                <a:solidFill>
                  <a:schemeClr val="tx1">
                    <a:lumMod val="95000"/>
                    <a:lumOff val="5000"/>
                  </a:schemeClr>
                </a:solidFill>
                <a:cs typeface="B Nazanin" panose="00000400000000000000" pitchFamily="2" charset="-78"/>
              </a:rPr>
              <a:t> ممنوع می باشد.</a:t>
            </a:r>
            <a:br>
              <a:rPr lang="fa-IR" sz="4000" b="1" dirty="0">
                <a:solidFill>
                  <a:schemeClr val="tx1">
                    <a:lumMod val="95000"/>
                    <a:lumOff val="5000"/>
                  </a:schemeClr>
                </a:solidFill>
                <a:cs typeface="B Nazanin" panose="00000400000000000000" pitchFamily="2" charset="-78"/>
              </a:rPr>
            </a:br>
            <a:br>
              <a:rPr lang="fa-IR" sz="4000" b="1" dirty="0">
                <a:solidFill>
                  <a:schemeClr val="tx1">
                    <a:lumMod val="95000"/>
                    <a:lumOff val="5000"/>
                  </a:schemeClr>
                </a:solidFill>
                <a:cs typeface="B Nazanin" panose="00000400000000000000" pitchFamily="2" charset="-78"/>
              </a:rPr>
            </a:br>
            <a:r>
              <a:rPr lang="fa-IR" sz="4000" b="1" dirty="0">
                <a:solidFill>
                  <a:schemeClr val="tx1">
                    <a:lumMod val="95000"/>
                    <a:lumOff val="5000"/>
                  </a:schemeClr>
                </a:solidFill>
                <a:cs typeface="B Nazanin" panose="00000400000000000000" pitchFamily="2" charset="-78"/>
              </a:rPr>
              <a:t>مگر در شرایط مشروحه ذیل:</a:t>
            </a:r>
            <a:endParaRPr lang="fa-IR" sz="4000" dirty="0"/>
          </a:p>
        </p:txBody>
      </p:sp>
      <p:sp>
        <p:nvSpPr>
          <p:cNvPr id="3" name="Subtitle 2">
            <a:extLst>
              <a:ext uri="{FF2B5EF4-FFF2-40B4-BE49-F238E27FC236}">
                <a16:creationId xmlns:a16="http://schemas.microsoft.com/office/drawing/2014/main" id="{71E5A869-47C9-4F68-82DA-CFFF65C31E8E}"/>
              </a:ext>
            </a:extLst>
          </p:cNvPr>
          <p:cNvSpPr>
            <a:spLocks noGrp="1"/>
          </p:cNvSpPr>
          <p:nvPr>
            <p:ph type="subTitle" idx="1"/>
          </p:nvPr>
        </p:nvSpPr>
        <p:spPr>
          <a:xfrm>
            <a:off x="-536027" y="2960582"/>
            <a:ext cx="9648495" cy="2087719"/>
          </a:xfrm>
        </p:spPr>
        <p:txBody>
          <a:bodyPr>
            <a:noAutofit/>
          </a:bodyPr>
          <a:lstStyle/>
          <a:p>
            <a:pPr marL="457200" indent="-457200" algn="r">
              <a:lnSpc>
                <a:spcPct val="150000"/>
              </a:lnSpc>
              <a:buClr>
                <a:schemeClr val="tx1">
                  <a:lumMod val="95000"/>
                  <a:lumOff val="5000"/>
                </a:schemeClr>
              </a:buClr>
              <a:buFont typeface="Wingdings" panose="05000000000000000000" pitchFamily="2" charset="2"/>
              <a:buChar char="§"/>
            </a:pPr>
            <a:r>
              <a:rPr lang="fa-IR" sz="3000" b="1" dirty="0">
                <a:solidFill>
                  <a:schemeClr val="tx1">
                    <a:lumMod val="95000"/>
                    <a:lumOff val="5000"/>
                  </a:schemeClr>
                </a:solidFill>
                <a:cs typeface="B Nazanin" panose="00000400000000000000" pitchFamily="2" charset="-78"/>
              </a:rPr>
              <a:t>شهادت، فوت و معلولیت سرپرست خانواده بعد از قبولی در دانشگاه</a:t>
            </a:r>
          </a:p>
          <a:p>
            <a:pPr marL="457200" indent="-457200" algn="r">
              <a:lnSpc>
                <a:spcPct val="150000"/>
              </a:lnSpc>
              <a:buClr>
                <a:schemeClr val="tx1">
                  <a:lumMod val="95000"/>
                  <a:lumOff val="5000"/>
                </a:schemeClr>
              </a:buClr>
              <a:buFont typeface="Wingdings" panose="05000000000000000000" pitchFamily="2" charset="2"/>
              <a:buChar char="§"/>
            </a:pPr>
            <a:r>
              <a:rPr lang="fa-IR" sz="3000" b="1" dirty="0">
                <a:solidFill>
                  <a:schemeClr val="tx1">
                    <a:lumMod val="95000"/>
                    <a:lumOff val="5000"/>
                  </a:schemeClr>
                </a:solidFill>
                <a:cs typeface="B Nazanin" panose="00000400000000000000" pitchFamily="2" charset="-78"/>
              </a:rPr>
              <a:t>بیماری و یا معلولیت موثر دانشجو بعد از قبولی در دانشگاه</a:t>
            </a:r>
          </a:p>
          <a:p>
            <a:pPr marL="457200" indent="-457200" algn="r">
              <a:lnSpc>
                <a:spcPct val="150000"/>
              </a:lnSpc>
              <a:buClr>
                <a:schemeClr val="tx1">
                  <a:lumMod val="95000"/>
                  <a:lumOff val="5000"/>
                </a:schemeClr>
              </a:buClr>
              <a:buFont typeface="Wingdings" panose="05000000000000000000" pitchFamily="2" charset="2"/>
              <a:buChar char="§"/>
            </a:pPr>
            <a:r>
              <a:rPr lang="fa-IR" sz="3000" b="1" dirty="0">
                <a:solidFill>
                  <a:schemeClr val="tx1">
                    <a:lumMod val="95000"/>
                    <a:lumOff val="5000"/>
                  </a:schemeClr>
                </a:solidFill>
                <a:cs typeface="B Nazanin" panose="00000400000000000000" pitchFamily="2" charset="-78"/>
              </a:rPr>
              <a:t>ازداوج دائم دانشجوی خانم بعد از قبولی در دانشگاه</a:t>
            </a:r>
          </a:p>
        </p:txBody>
      </p:sp>
      <p:sp>
        <p:nvSpPr>
          <p:cNvPr id="4" name="Slide Number Placeholder 3">
            <a:extLst>
              <a:ext uri="{FF2B5EF4-FFF2-40B4-BE49-F238E27FC236}">
                <a16:creationId xmlns:a16="http://schemas.microsoft.com/office/drawing/2014/main" id="{C2E38B67-AE6D-4810-98AC-56EACCB2D8EE}"/>
              </a:ext>
            </a:extLst>
          </p:cNvPr>
          <p:cNvSpPr>
            <a:spLocks noGrp="1"/>
          </p:cNvSpPr>
          <p:nvPr>
            <p:ph type="sldNum" sz="quarter" idx="12"/>
          </p:nvPr>
        </p:nvSpPr>
        <p:spPr>
          <a:xfrm>
            <a:off x="3668440" y="6316608"/>
            <a:ext cx="1775586" cy="541392"/>
          </a:xfrm>
        </p:spPr>
        <p:txBody>
          <a:bodyPr/>
          <a:lstStyle/>
          <a:p>
            <a:fld id="{579D9C67-7A85-408B-9FE5-31A63F206F51}" type="slidenum">
              <a:rPr lang="fa-IR" sz="1500" smtClean="0">
                <a:solidFill>
                  <a:schemeClr val="tx1">
                    <a:lumMod val="95000"/>
                    <a:lumOff val="5000"/>
                  </a:schemeClr>
                </a:solidFill>
              </a:rPr>
              <a:t>38</a:t>
            </a:fld>
            <a:endParaRPr lang="fa-IR" sz="1500" dirty="0">
              <a:solidFill>
                <a:schemeClr val="tx1">
                  <a:lumMod val="95000"/>
                  <a:lumOff val="5000"/>
                </a:schemeClr>
              </a:solidFill>
            </a:endParaRPr>
          </a:p>
        </p:txBody>
      </p:sp>
      <p:sp>
        <p:nvSpPr>
          <p:cNvPr id="6" name="TextBox 5">
            <a:extLst>
              <a:ext uri="{FF2B5EF4-FFF2-40B4-BE49-F238E27FC236}">
                <a16:creationId xmlns:a16="http://schemas.microsoft.com/office/drawing/2014/main" id="{660D90B8-07DE-4136-8AD0-52F122A8D70C}"/>
              </a:ext>
            </a:extLst>
          </p:cNvPr>
          <p:cNvSpPr txBox="1"/>
          <p:nvPr/>
        </p:nvSpPr>
        <p:spPr>
          <a:xfrm rot="10800000" flipV="1">
            <a:off x="9869213" y="2418248"/>
            <a:ext cx="2096813" cy="1015663"/>
          </a:xfrm>
          <a:prstGeom prst="rect">
            <a:avLst/>
          </a:prstGeom>
          <a:noFill/>
        </p:spPr>
        <p:txBody>
          <a:bodyPr wrap="square">
            <a:spAutoFit/>
          </a:bodyPr>
          <a:lstStyle/>
          <a:p>
            <a:r>
              <a:rPr lang="fa-IR" sz="6000" b="1" dirty="0">
                <a:solidFill>
                  <a:schemeClr val="accent4">
                    <a:lumMod val="50000"/>
                  </a:schemeClr>
                </a:solidFill>
                <a:cs typeface="B Nazanin" panose="00000400000000000000" pitchFamily="2" charset="-78"/>
              </a:rPr>
              <a:t>انتقالی</a:t>
            </a:r>
            <a:endParaRPr lang="fa-IR" sz="6000" dirty="0"/>
          </a:p>
        </p:txBody>
      </p:sp>
      <p:pic>
        <p:nvPicPr>
          <p:cNvPr id="6146" name="Picture 2" descr="دانشگاه عالی تحصیلات تکمیلی ساختمان 1256731">
            <a:extLst>
              <a:ext uri="{FF2B5EF4-FFF2-40B4-BE49-F238E27FC236}">
                <a16:creationId xmlns:a16="http://schemas.microsoft.com/office/drawing/2014/main" id="{EA4D0286-235B-467E-AFBF-F713FC3D1078}"/>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7894"/>
          <a:stretch/>
        </p:blipFill>
        <p:spPr bwMode="auto">
          <a:xfrm>
            <a:off x="9869213" y="5383160"/>
            <a:ext cx="1507100" cy="147484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University-vector | مسیر طلبه">
            <a:extLst>
              <a:ext uri="{FF2B5EF4-FFF2-40B4-BE49-F238E27FC236}">
                <a16:creationId xmlns:a16="http://schemas.microsoft.com/office/drawing/2014/main" id="{D5AB3BDA-6DFB-4B00-9A59-A9984D045E8B}"/>
              </a:ext>
            </a:extLst>
          </p:cNvPr>
          <p:cNvPicPr>
            <a:picLocks noChangeAspect="1" noChangeArrowheads="1"/>
          </p:cNvPicPr>
          <p:nvPr/>
        </p:nvPicPr>
        <p:blipFill rotWithShape="1">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t="16869"/>
          <a:stretch/>
        </p:blipFill>
        <p:spPr bwMode="auto">
          <a:xfrm>
            <a:off x="7237670" y="5155324"/>
            <a:ext cx="1507099" cy="1513060"/>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Arrow Straight">
            <a:extLst>
              <a:ext uri="{FF2B5EF4-FFF2-40B4-BE49-F238E27FC236}">
                <a16:creationId xmlns:a16="http://schemas.microsoft.com/office/drawing/2014/main" id="{A43F481A-CC92-43AC-A031-08A8E0535E1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54813" y="5876988"/>
            <a:ext cx="914400" cy="914400"/>
          </a:xfrm>
          <a:prstGeom prst="rect">
            <a:avLst/>
          </a:prstGeom>
        </p:spPr>
      </p:pic>
    </p:spTree>
    <p:extLst>
      <p:ext uri="{BB962C8B-B14F-4D97-AF65-F5344CB8AC3E}">
        <p14:creationId xmlns:p14="http://schemas.microsoft.com/office/powerpoint/2010/main" val="3933975736"/>
      </p:ext>
    </p:extLst>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93B6FB6-7F4B-452B-8F4E-AB339C2DC070}"/>
              </a:ext>
            </a:extLst>
          </p:cNvPr>
          <p:cNvSpPr>
            <a:spLocks noGrp="1"/>
          </p:cNvSpPr>
          <p:nvPr>
            <p:ph type="subTitle" idx="1"/>
          </p:nvPr>
        </p:nvSpPr>
        <p:spPr>
          <a:xfrm>
            <a:off x="304800" y="1532586"/>
            <a:ext cx="8702843" cy="4129333"/>
          </a:xfrm>
        </p:spPr>
        <p:txBody>
          <a:bodyPr>
            <a:normAutofit/>
          </a:bodyPr>
          <a:lstStyle/>
          <a:p>
            <a:pPr algn="ctr">
              <a:lnSpc>
                <a:spcPct val="100000"/>
              </a:lnSpc>
            </a:pPr>
            <a:r>
              <a:rPr lang="fa-IR" sz="3700" b="1" dirty="0">
                <a:solidFill>
                  <a:srgbClr val="002060"/>
                </a:solidFill>
                <a:latin typeface="Times New Roman" panose="02020603050405020304" pitchFamily="18" charset="0"/>
                <a:cs typeface="B Nazanin" panose="00000400000000000000" pitchFamily="2" charset="-78"/>
              </a:rPr>
              <a:t>تعیین موضوع پایان نامه و زمینه تحقیقاتی </a:t>
            </a:r>
          </a:p>
          <a:p>
            <a:pPr algn="ctr">
              <a:lnSpc>
                <a:spcPct val="100000"/>
              </a:lnSpc>
            </a:pPr>
            <a:r>
              <a:rPr lang="fa-IR" sz="3700" b="1" dirty="0">
                <a:solidFill>
                  <a:srgbClr val="002060"/>
                </a:solidFill>
                <a:latin typeface="Times New Roman" panose="02020603050405020304" pitchFamily="18" charset="0"/>
                <a:cs typeface="B Nazanin" panose="00000400000000000000" pitchFamily="2" charset="-78"/>
              </a:rPr>
              <a:t> از ابتدای نیم سال دوم تحصیلی در دوره دکتری تخصصی </a:t>
            </a:r>
            <a:r>
              <a:rPr lang="en-US" sz="3700" b="1" dirty="0">
                <a:solidFill>
                  <a:srgbClr val="002060"/>
                </a:solidFill>
                <a:latin typeface="Times New Roman" panose="02020603050405020304" pitchFamily="18" charset="0"/>
                <a:cs typeface="B Nazanin" panose="00000400000000000000" pitchFamily="2" charset="-78"/>
              </a:rPr>
              <a:t>(</a:t>
            </a:r>
            <a:r>
              <a:rPr lang="en-US" sz="3700" b="1" dirty="0" err="1">
                <a:solidFill>
                  <a:srgbClr val="002060"/>
                </a:solidFill>
                <a:latin typeface="Times New Roman" panose="02020603050405020304" pitchFamily="18" charset="0"/>
                <a:cs typeface="B Nazanin" panose="00000400000000000000" pitchFamily="2" charset="-78"/>
              </a:rPr>
              <a:t>Ph.D</a:t>
            </a:r>
            <a:r>
              <a:rPr lang="en-US" sz="3700" b="1" dirty="0">
                <a:solidFill>
                  <a:srgbClr val="002060"/>
                </a:solidFill>
                <a:latin typeface="Times New Roman" panose="02020603050405020304" pitchFamily="18" charset="0"/>
                <a:cs typeface="B Nazanin" panose="00000400000000000000" pitchFamily="2" charset="-78"/>
              </a:rPr>
              <a:t>)</a:t>
            </a:r>
            <a:r>
              <a:rPr lang="fa-IR" sz="3700" b="1" dirty="0">
                <a:solidFill>
                  <a:srgbClr val="002060"/>
                </a:solidFill>
                <a:latin typeface="Times New Roman" panose="02020603050405020304" pitchFamily="18" charset="0"/>
                <a:cs typeface="B Nazanin" panose="00000400000000000000" pitchFamily="2" charset="-78"/>
              </a:rPr>
              <a:t> آغاز و جلسه دفاع از طرح پیشنهادی (پروپوزال) پایان نامه حداکثر تا پایان نیمسال سوم در گروه آموزشی ذیربط صورت پذیرد.</a:t>
            </a:r>
          </a:p>
          <a:p>
            <a:endParaRPr lang="fa-IR" dirty="0"/>
          </a:p>
        </p:txBody>
      </p:sp>
      <p:sp>
        <p:nvSpPr>
          <p:cNvPr id="2" name="Slide Number Placeholder 1">
            <a:extLst>
              <a:ext uri="{FF2B5EF4-FFF2-40B4-BE49-F238E27FC236}">
                <a16:creationId xmlns:a16="http://schemas.microsoft.com/office/drawing/2014/main" id="{77506444-838D-4CC8-BBDA-617BE853ACBF}"/>
              </a:ext>
            </a:extLst>
          </p:cNvPr>
          <p:cNvSpPr>
            <a:spLocks noGrp="1"/>
          </p:cNvSpPr>
          <p:nvPr>
            <p:ph type="sldNum" sz="quarter" idx="12"/>
          </p:nvPr>
        </p:nvSpPr>
        <p:spPr>
          <a:xfrm>
            <a:off x="5330536" y="6240440"/>
            <a:ext cx="1530927" cy="365125"/>
          </a:xfrm>
        </p:spPr>
        <p:txBody>
          <a:bodyPr/>
          <a:lstStyle/>
          <a:p>
            <a:pPr algn="ctr"/>
            <a:fld id="{579D9C67-7A85-408B-9FE5-31A63F206F51}" type="slidenum">
              <a:rPr lang="fa-IR" sz="1500" smtClean="0">
                <a:solidFill>
                  <a:srgbClr val="002060"/>
                </a:solidFill>
              </a:rPr>
              <a:pPr algn="ctr"/>
              <a:t>39</a:t>
            </a:fld>
            <a:endParaRPr lang="fa-IR" sz="1500" dirty="0">
              <a:solidFill>
                <a:srgbClr val="002060"/>
              </a:solidFill>
            </a:endParaRPr>
          </a:p>
        </p:txBody>
      </p:sp>
      <p:sp>
        <p:nvSpPr>
          <p:cNvPr id="5" name="TextBox 4">
            <a:extLst>
              <a:ext uri="{FF2B5EF4-FFF2-40B4-BE49-F238E27FC236}">
                <a16:creationId xmlns:a16="http://schemas.microsoft.com/office/drawing/2014/main" id="{E40A0E1C-FEDC-4A5E-B3EB-84B1F4A1687A}"/>
              </a:ext>
            </a:extLst>
          </p:cNvPr>
          <p:cNvSpPr txBox="1"/>
          <p:nvPr/>
        </p:nvSpPr>
        <p:spPr>
          <a:xfrm>
            <a:off x="9517486" y="2088455"/>
            <a:ext cx="2369714" cy="2554545"/>
          </a:xfrm>
          <a:prstGeom prst="rect">
            <a:avLst/>
          </a:prstGeom>
          <a:noFill/>
        </p:spPr>
        <p:txBody>
          <a:bodyPr wrap="square">
            <a:spAutoFit/>
          </a:bodyPr>
          <a:lstStyle/>
          <a:p>
            <a:pPr marL="68580" indent="0" algn="ctr" rtl="1">
              <a:buNone/>
            </a:pPr>
            <a:r>
              <a:rPr lang="fa-IR" sz="4000" b="1" dirty="0">
                <a:solidFill>
                  <a:schemeClr val="accent4">
                    <a:lumMod val="50000"/>
                  </a:schemeClr>
                </a:solidFill>
                <a:latin typeface="Calibri"/>
                <a:ea typeface="+mj-ea"/>
                <a:cs typeface="B Nazanin" panose="00000400000000000000" pitchFamily="2" charset="-78"/>
              </a:rPr>
              <a:t>پایان نامه</a:t>
            </a:r>
          </a:p>
          <a:p>
            <a:pPr marL="68580" indent="0" algn="ctr" rtl="1">
              <a:buNone/>
            </a:pPr>
            <a:r>
              <a:rPr lang="fa-IR" sz="4000" b="1" dirty="0">
                <a:solidFill>
                  <a:schemeClr val="accent4">
                    <a:lumMod val="50000"/>
                  </a:schemeClr>
                </a:solidFill>
                <a:latin typeface="Calibri"/>
                <a:ea typeface="+mj-ea"/>
                <a:cs typeface="B Nazanin" panose="00000400000000000000" pitchFamily="2" charset="-78"/>
              </a:rPr>
              <a:t>دکتری تخصصی </a:t>
            </a:r>
            <a:r>
              <a:rPr lang="en-US" sz="4000" b="1" dirty="0">
                <a:solidFill>
                  <a:schemeClr val="accent4">
                    <a:lumMod val="50000"/>
                  </a:schemeClr>
                </a:solidFill>
                <a:latin typeface="Times New Roman" panose="02020603050405020304" pitchFamily="18" charset="0"/>
                <a:ea typeface="+mj-ea"/>
                <a:cs typeface="Times New Roman" panose="02020603050405020304" pitchFamily="18" charset="0"/>
              </a:rPr>
              <a:t>(</a:t>
            </a:r>
            <a:r>
              <a:rPr lang="en-US" sz="4000" b="1" dirty="0" err="1">
                <a:solidFill>
                  <a:schemeClr val="accent4">
                    <a:lumMod val="50000"/>
                  </a:schemeClr>
                </a:solidFill>
                <a:latin typeface="Times New Roman" panose="02020603050405020304" pitchFamily="18" charset="0"/>
                <a:ea typeface="+mj-ea"/>
                <a:cs typeface="Times New Roman" panose="02020603050405020304" pitchFamily="18" charset="0"/>
              </a:rPr>
              <a:t>Ph.D</a:t>
            </a:r>
            <a:r>
              <a:rPr lang="en-US" sz="4000" b="1" dirty="0">
                <a:solidFill>
                  <a:schemeClr val="accent4">
                    <a:lumMod val="50000"/>
                  </a:schemeClr>
                </a:solidFill>
                <a:latin typeface="Times New Roman" panose="02020603050405020304" pitchFamily="18" charset="0"/>
                <a:ea typeface="+mj-ea"/>
                <a:cs typeface="Times New Roman" panose="02020603050405020304" pitchFamily="18" charset="0"/>
              </a:rPr>
              <a:t>)</a:t>
            </a:r>
            <a:r>
              <a:rPr lang="fa-IR" sz="4000" b="1" dirty="0">
                <a:solidFill>
                  <a:schemeClr val="accent4">
                    <a:lumMod val="50000"/>
                  </a:schemeClr>
                </a:solidFill>
                <a:latin typeface="Calibri"/>
                <a:ea typeface="+mj-ea"/>
                <a:cs typeface="B Nazanin" panose="00000400000000000000" pitchFamily="2" charset="-78"/>
              </a:rPr>
              <a:t>:</a:t>
            </a:r>
            <a:endParaRPr lang="en-US" sz="4000" dirty="0">
              <a:solidFill>
                <a:schemeClr val="accent4">
                  <a:lumMod val="50000"/>
                </a:schemeClr>
              </a:solidFill>
              <a:cs typeface="B Nazanin" panose="00000400000000000000" pitchFamily="2" charset="-78"/>
            </a:endParaRPr>
          </a:p>
        </p:txBody>
      </p:sp>
      <p:pic>
        <p:nvPicPr>
          <p:cNvPr id="3074" name="Picture 2" descr="Facebook">
            <a:extLst>
              <a:ext uri="{FF2B5EF4-FFF2-40B4-BE49-F238E27FC236}">
                <a16:creationId xmlns:a16="http://schemas.microsoft.com/office/drawing/2014/main" id="{CCE9A91F-8F48-4EA9-A34E-687D0F9D99B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379" y="458669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521962"/>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4584F2-996D-48CC-B02D-02B2E0677DE7}"/>
              </a:ext>
            </a:extLst>
          </p:cNvPr>
          <p:cNvSpPr>
            <a:spLocks noGrp="1"/>
          </p:cNvSpPr>
          <p:nvPr>
            <p:ph type="sldNum" sz="quarter" idx="12"/>
          </p:nvPr>
        </p:nvSpPr>
        <p:spPr>
          <a:xfrm>
            <a:off x="5242885" y="6406390"/>
            <a:ext cx="1706217" cy="365125"/>
          </a:xfrm>
        </p:spPr>
        <p:txBody>
          <a:bodyPr/>
          <a:lstStyle/>
          <a:p>
            <a:pPr algn="ctr"/>
            <a:fld id="{579D9C67-7A85-408B-9FE5-31A63F206F51}" type="slidenum">
              <a:rPr lang="fa-IR" sz="1500" b="1" smtClean="0">
                <a:solidFill>
                  <a:srgbClr val="002060"/>
                </a:solidFill>
              </a:rPr>
              <a:pPr algn="ctr"/>
              <a:t>4</a:t>
            </a:fld>
            <a:endParaRPr lang="fa-IR" sz="1500" b="1" dirty="0">
              <a:solidFill>
                <a:srgbClr val="002060"/>
              </a:solidFill>
            </a:endParaRPr>
          </a:p>
        </p:txBody>
      </p:sp>
      <p:pic>
        <p:nvPicPr>
          <p:cNvPr id="2050" name="Picture 2">
            <a:extLst>
              <a:ext uri="{FF2B5EF4-FFF2-40B4-BE49-F238E27FC236}">
                <a16:creationId xmlns:a16="http://schemas.microsoft.com/office/drawing/2014/main" id="{CDCDF9CC-633D-00F3-9A91-DDF40EADC7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6460" y="292418"/>
            <a:ext cx="5911722" cy="30154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C889404-B05E-EF14-D36C-3C275901DD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804" y="171257"/>
            <a:ext cx="5526912" cy="30154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48794DD7-A425-8020-9DC7-F0191690A9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429000"/>
            <a:ext cx="5782182" cy="313658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BA029335-0593-99D6-8393-E285146E0A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805" y="3428999"/>
            <a:ext cx="5526911" cy="3136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406724"/>
      </p:ext>
    </p:extLst>
  </p:cSld>
  <p:clrMapOvr>
    <a:masterClrMapping/>
  </p:clrMapOvr>
  <p:transition spd="slow">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5920F0-A871-4A32-B719-9E9E4D44CEA1}"/>
              </a:ext>
            </a:extLst>
          </p:cNvPr>
          <p:cNvSpPr/>
          <p:nvPr/>
        </p:nvSpPr>
        <p:spPr>
          <a:xfrm>
            <a:off x="7572777" y="717996"/>
            <a:ext cx="4672884" cy="54220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ubtitle 2">
            <a:extLst>
              <a:ext uri="{FF2B5EF4-FFF2-40B4-BE49-F238E27FC236}">
                <a16:creationId xmlns:a16="http://schemas.microsoft.com/office/drawing/2014/main" id="{893B6FB6-7F4B-452B-8F4E-AB339C2DC070}"/>
              </a:ext>
            </a:extLst>
          </p:cNvPr>
          <p:cNvSpPr>
            <a:spLocks noGrp="1"/>
          </p:cNvSpPr>
          <p:nvPr>
            <p:ph type="subTitle" idx="1"/>
          </p:nvPr>
        </p:nvSpPr>
        <p:spPr>
          <a:xfrm>
            <a:off x="243465" y="1699183"/>
            <a:ext cx="7187644" cy="4129333"/>
          </a:xfrm>
        </p:spPr>
        <p:txBody>
          <a:bodyPr>
            <a:normAutofit/>
          </a:bodyPr>
          <a:lstStyle/>
          <a:p>
            <a:pPr algn="ctr"/>
            <a:r>
              <a:rPr lang="fa-IR" sz="3700" b="1" dirty="0">
                <a:solidFill>
                  <a:srgbClr val="002060"/>
                </a:solidFill>
                <a:latin typeface="Times New Roman" panose="02020603050405020304" pitchFamily="18" charset="0"/>
                <a:cs typeface="B Nazanin" panose="00000400000000000000" pitchFamily="2" charset="-78"/>
              </a:rPr>
              <a:t>تعیین موضوع پایان نامه و زمینه تحقیقاتی </a:t>
            </a:r>
          </a:p>
          <a:p>
            <a:pPr algn="ctr"/>
            <a:r>
              <a:rPr lang="fa-IR" sz="3700" b="1" dirty="0">
                <a:solidFill>
                  <a:srgbClr val="002060"/>
                </a:solidFill>
                <a:latin typeface="Times New Roman" panose="02020603050405020304" pitchFamily="18" charset="0"/>
                <a:cs typeface="B Nazanin" panose="00000400000000000000" pitchFamily="2" charset="-78"/>
              </a:rPr>
              <a:t> از ابتدای شروع تحصیل در دوره دکتری تخصصی پژوهشی </a:t>
            </a:r>
            <a:r>
              <a:rPr lang="en-US" sz="3700" b="1" dirty="0">
                <a:solidFill>
                  <a:srgbClr val="002060"/>
                </a:solidFill>
                <a:latin typeface="Times New Roman" panose="02020603050405020304" pitchFamily="18" charset="0"/>
                <a:cs typeface="B Nazanin" panose="00000400000000000000" pitchFamily="2" charset="-78"/>
              </a:rPr>
              <a:t>(</a:t>
            </a:r>
            <a:r>
              <a:rPr lang="en-US" sz="3700" b="1" dirty="0" err="1">
                <a:solidFill>
                  <a:srgbClr val="002060"/>
                </a:solidFill>
                <a:latin typeface="Times New Roman" panose="02020603050405020304" pitchFamily="18" charset="0"/>
                <a:cs typeface="B Nazanin" panose="00000400000000000000" pitchFamily="2" charset="-78"/>
              </a:rPr>
              <a:t>Ph.D</a:t>
            </a:r>
            <a:r>
              <a:rPr lang="en-US" sz="3700" b="1" dirty="0">
                <a:solidFill>
                  <a:srgbClr val="002060"/>
                </a:solidFill>
                <a:latin typeface="Times New Roman" panose="02020603050405020304" pitchFamily="18" charset="0"/>
                <a:cs typeface="B Nazanin" panose="00000400000000000000" pitchFamily="2" charset="-78"/>
              </a:rPr>
              <a:t> by research)</a:t>
            </a:r>
            <a:r>
              <a:rPr lang="fa-IR" sz="3700" b="1" dirty="0">
                <a:solidFill>
                  <a:srgbClr val="002060"/>
                </a:solidFill>
                <a:latin typeface="Times New Roman" panose="02020603050405020304" pitchFamily="18" charset="0"/>
                <a:cs typeface="B Nazanin" panose="00000400000000000000" pitchFamily="2" charset="-78"/>
              </a:rPr>
              <a:t> آغاز و طرح پیشنهادی (پروپوزال) پایان نامه تا پایان دوره آموزشی (یک سال اول تحصیل) بایستی تصویب گردد.</a:t>
            </a:r>
          </a:p>
          <a:p>
            <a:endParaRPr lang="fa-IR" dirty="0"/>
          </a:p>
        </p:txBody>
      </p:sp>
      <p:sp>
        <p:nvSpPr>
          <p:cNvPr id="2" name="Slide Number Placeholder 1">
            <a:extLst>
              <a:ext uri="{FF2B5EF4-FFF2-40B4-BE49-F238E27FC236}">
                <a16:creationId xmlns:a16="http://schemas.microsoft.com/office/drawing/2014/main" id="{1696A316-F4E6-4905-8451-18D5BD13E68E}"/>
              </a:ext>
            </a:extLst>
          </p:cNvPr>
          <p:cNvSpPr>
            <a:spLocks noGrp="1"/>
          </p:cNvSpPr>
          <p:nvPr>
            <p:ph type="sldNum" sz="quarter" idx="12"/>
          </p:nvPr>
        </p:nvSpPr>
        <p:spPr>
          <a:xfrm>
            <a:off x="5330536" y="6140004"/>
            <a:ext cx="1530927" cy="365125"/>
          </a:xfrm>
        </p:spPr>
        <p:txBody>
          <a:bodyPr/>
          <a:lstStyle/>
          <a:p>
            <a:pPr algn="ctr"/>
            <a:fld id="{579D9C67-7A85-408B-9FE5-31A63F206F51}" type="slidenum">
              <a:rPr lang="fa-IR" sz="1500" smtClean="0">
                <a:solidFill>
                  <a:srgbClr val="002060"/>
                </a:solidFill>
              </a:rPr>
              <a:pPr algn="ctr"/>
              <a:t>40</a:t>
            </a:fld>
            <a:endParaRPr lang="fa-IR" sz="1500" dirty="0">
              <a:solidFill>
                <a:srgbClr val="002060"/>
              </a:solidFill>
            </a:endParaRPr>
          </a:p>
        </p:txBody>
      </p:sp>
      <p:sp>
        <p:nvSpPr>
          <p:cNvPr id="5" name="TextBox 4">
            <a:extLst>
              <a:ext uri="{FF2B5EF4-FFF2-40B4-BE49-F238E27FC236}">
                <a16:creationId xmlns:a16="http://schemas.microsoft.com/office/drawing/2014/main" id="{E40A0E1C-FEDC-4A5E-B3EB-84B1F4A1687A}"/>
              </a:ext>
            </a:extLst>
          </p:cNvPr>
          <p:cNvSpPr txBox="1"/>
          <p:nvPr/>
        </p:nvSpPr>
        <p:spPr>
          <a:xfrm>
            <a:off x="6878546" y="1824858"/>
            <a:ext cx="6061346" cy="1938992"/>
          </a:xfrm>
          <a:prstGeom prst="rect">
            <a:avLst/>
          </a:prstGeom>
          <a:noFill/>
        </p:spPr>
        <p:txBody>
          <a:bodyPr wrap="square">
            <a:spAutoFit/>
          </a:bodyPr>
          <a:lstStyle/>
          <a:p>
            <a:pPr marL="68580" indent="0" algn="ctr" rtl="1">
              <a:buNone/>
            </a:pPr>
            <a:r>
              <a:rPr lang="fa-IR" sz="4000" b="1" dirty="0">
                <a:solidFill>
                  <a:schemeClr val="accent4">
                    <a:lumMod val="50000"/>
                  </a:schemeClr>
                </a:solidFill>
                <a:latin typeface="Calibri"/>
                <a:ea typeface="+mj-ea"/>
                <a:cs typeface="B Nazanin" panose="00000400000000000000" pitchFamily="2" charset="-78"/>
              </a:rPr>
              <a:t>پایان نامه</a:t>
            </a:r>
          </a:p>
          <a:p>
            <a:pPr marL="68580" indent="0" algn="ctr" rtl="1">
              <a:buNone/>
            </a:pPr>
            <a:r>
              <a:rPr lang="fa-IR" sz="4000" b="1" dirty="0">
                <a:solidFill>
                  <a:schemeClr val="accent4">
                    <a:lumMod val="50000"/>
                  </a:schemeClr>
                </a:solidFill>
                <a:latin typeface="Calibri"/>
                <a:ea typeface="+mj-ea"/>
                <a:cs typeface="B Nazanin" panose="00000400000000000000" pitchFamily="2" charset="-78"/>
              </a:rPr>
              <a:t>دکتری تخصصی پژوهشی</a:t>
            </a:r>
          </a:p>
          <a:p>
            <a:pPr marL="68580" indent="0" algn="ctr" rtl="1">
              <a:buNone/>
            </a:pPr>
            <a:r>
              <a:rPr lang="fa-IR" sz="4000" b="1" dirty="0">
                <a:solidFill>
                  <a:schemeClr val="accent4">
                    <a:lumMod val="50000"/>
                  </a:schemeClr>
                </a:solidFill>
                <a:latin typeface="Calibri"/>
                <a:ea typeface="+mj-ea"/>
                <a:cs typeface="B Nazanin" panose="00000400000000000000" pitchFamily="2" charset="-78"/>
              </a:rPr>
              <a:t> </a:t>
            </a:r>
            <a:r>
              <a:rPr lang="en-US" sz="4000" b="1" dirty="0">
                <a:solidFill>
                  <a:schemeClr val="accent4">
                    <a:lumMod val="50000"/>
                  </a:schemeClr>
                </a:solidFill>
                <a:latin typeface="Times New Roman" panose="02020603050405020304" pitchFamily="18" charset="0"/>
                <a:ea typeface="+mj-ea"/>
                <a:cs typeface="Times New Roman" panose="02020603050405020304" pitchFamily="18" charset="0"/>
              </a:rPr>
              <a:t>(</a:t>
            </a:r>
            <a:r>
              <a:rPr lang="en-US" sz="4000" b="1" dirty="0" err="1">
                <a:solidFill>
                  <a:schemeClr val="accent4">
                    <a:lumMod val="50000"/>
                  </a:schemeClr>
                </a:solidFill>
                <a:latin typeface="Times New Roman" panose="02020603050405020304" pitchFamily="18" charset="0"/>
                <a:ea typeface="+mj-ea"/>
                <a:cs typeface="Times New Roman" panose="02020603050405020304" pitchFamily="18" charset="0"/>
              </a:rPr>
              <a:t>Ph.D</a:t>
            </a:r>
            <a:r>
              <a:rPr lang="en-US" sz="4000" b="1" dirty="0">
                <a:solidFill>
                  <a:schemeClr val="accent4">
                    <a:lumMod val="50000"/>
                  </a:schemeClr>
                </a:solidFill>
                <a:latin typeface="Times New Roman" panose="02020603050405020304" pitchFamily="18" charset="0"/>
                <a:ea typeface="+mj-ea"/>
                <a:cs typeface="Times New Roman" panose="02020603050405020304" pitchFamily="18" charset="0"/>
              </a:rPr>
              <a:t> by research)</a:t>
            </a:r>
            <a:r>
              <a:rPr lang="fa-IR" sz="4000" b="1" dirty="0">
                <a:solidFill>
                  <a:schemeClr val="accent4">
                    <a:lumMod val="50000"/>
                  </a:schemeClr>
                </a:solidFill>
                <a:latin typeface="Calibri"/>
                <a:ea typeface="+mj-ea"/>
                <a:cs typeface="B Nazanin" panose="00000400000000000000" pitchFamily="2" charset="-78"/>
              </a:rPr>
              <a:t>:</a:t>
            </a:r>
            <a:endParaRPr lang="en-US" sz="4000" dirty="0">
              <a:solidFill>
                <a:schemeClr val="accent4">
                  <a:lumMod val="50000"/>
                </a:schemeClr>
              </a:solidFill>
              <a:cs typeface="B Nazanin" panose="00000400000000000000" pitchFamily="2" charset="-78"/>
            </a:endParaRPr>
          </a:p>
        </p:txBody>
      </p:sp>
      <p:sp>
        <p:nvSpPr>
          <p:cNvPr id="6" name="Rectangle 5">
            <a:extLst>
              <a:ext uri="{FF2B5EF4-FFF2-40B4-BE49-F238E27FC236}">
                <a16:creationId xmlns:a16="http://schemas.microsoft.com/office/drawing/2014/main" id="{DBB64925-911F-410D-9116-AC8AFDB955FD}"/>
              </a:ext>
            </a:extLst>
          </p:cNvPr>
          <p:cNvSpPr/>
          <p:nvPr/>
        </p:nvSpPr>
        <p:spPr>
          <a:xfrm>
            <a:off x="7431109" y="-1"/>
            <a:ext cx="141667" cy="6794727"/>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fa-IR"/>
          </a:p>
        </p:txBody>
      </p:sp>
      <p:pic>
        <p:nvPicPr>
          <p:cNvPr id="7" name="Picture 2" descr="Facebook">
            <a:extLst>
              <a:ext uri="{FF2B5EF4-FFF2-40B4-BE49-F238E27FC236}">
                <a16:creationId xmlns:a16="http://schemas.microsoft.com/office/drawing/2014/main" id="{5429997F-1B3A-4625-8164-4B9343DAA9D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31109" y="4517146"/>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801024"/>
      </p:ext>
    </p:extLst>
  </p:cSld>
  <p:clrMapOvr>
    <a:masterClrMapping/>
  </p:clrMapOvr>
  <p:transition spd="slow">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30FAA8C-AC71-4BCA-8A1C-E0A02211236B}"/>
              </a:ext>
            </a:extLst>
          </p:cNvPr>
          <p:cNvSpPr txBox="1">
            <a:spLocks/>
          </p:cNvSpPr>
          <p:nvPr/>
        </p:nvSpPr>
        <p:spPr>
          <a:xfrm>
            <a:off x="298361" y="1512279"/>
            <a:ext cx="11595278" cy="3300211"/>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br>
              <a:rPr lang="fa-IR" sz="4000" b="1" dirty="0">
                <a:solidFill>
                  <a:srgbClr val="002060"/>
                </a:solidFill>
                <a:cs typeface="B Nazanin" panose="00000400000000000000" pitchFamily="2" charset="-78"/>
              </a:rPr>
            </a:br>
            <a:endParaRPr lang="fa-IR" sz="4000" b="1" dirty="0">
              <a:solidFill>
                <a:srgbClr val="002060"/>
              </a:solidFill>
              <a:cs typeface="B Nazanin" panose="00000400000000000000" pitchFamily="2" charset="-78"/>
            </a:endParaRPr>
          </a:p>
        </p:txBody>
      </p:sp>
      <p:sp>
        <p:nvSpPr>
          <p:cNvPr id="9" name="Title 1">
            <a:extLst>
              <a:ext uri="{FF2B5EF4-FFF2-40B4-BE49-F238E27FC236}">
                <a16:creationId xmlns:a16="http://schemas.microsoft.com/office/drawing/2014/main" id="{0A506CB3-C6E3-44C6-BE1A-740120EFDA1C}"/>
              </a:ext>
            </a:extLst>
          </p:cNvPr>
          <p:cNvSpPr txBox="1">
            <a:spLocks/>
          </p:cNvSpPr>
          <p:nvPr/>
        </p:nvSpPr>
        <p:spPr>
          <a:xfrm>
            <a:off x="8576255" y="480979"/>
            <a:ext cx="2921358" cy="847415"/>
          </a:xfrm>
          <a:prstGeom prst="rect">
            <a:avLst/>
          </a:prstGeom>
        </p:spPr>
        <p:txBody>
          <a:bodyPr vert="horz" lIns="91440" tIns="45720" rIns="91440" bIns="45720" rtlCol="0" anchor="ctr">
            <a:normAutofit/>
          </a:bodyPr>
          <a:lstStyle>
            <a:lvl1pPr algn="ctr" defTabSz="914400" rtl="1" eaLnBrk="1" latinLnBrk="0" hangingPunct="1">
              <a:lnSpc>
                <a:spcPct val="83000"/>
              </a:lnSpc>
              <a:spcBef>
                <a:spcPct val="0"/>
              </a:spcBef>
              <a:buNone/>
              <a:defRPr lang="en-US" sz="7200" kern="1200" cap="all" spc="-100" baseline="0" dirty="0">
                <a:solidFill>
                  <a:schemeClr val="tx1">
                    <a:lumMod val="85000"/>
                    <a:lumOff val="15000"/>
                  </a:schemeClr>
                </a:solidFill>
                <a:effectLst/>
                <a:latin typeface="+mj-lt"/>
                <a:ea typeface="+mn-ea"/>
                <a:cs typeface="+mn-cs"/>
              </a:defRPr>
            </a:lvl1pPr>
          </a:lstStyle>
          <a:p>
            <a:pPr algn="r"/>
            <a:r>
              <a:rPr lang="fa-IR" sz="3500" dirty="0">
                <a:solidFill>
                  <a:srgbClr val="C00000"/>
                </a:solidFill>
                <a:cs typeface="B Titr" panose="00000700000000000000" pitchFamily="2" charset="-78"/>
              </a:rPr>
              <a:t>نکته شماره 6:</a:t>
            </a:r>
          </a:p>
        </p:txBody>
      </p:sp>
      <p:sp>
        <p:nvSpPr>
          <p:cNvPr id="11" name="TextBox 10">
            <a:extLst>
              <a:ext uri="{FF2B5EF4-FFF2-40B4-BE49-F238E27FC236}">
                <a16:creationId xmlns:a16="http://schemas.microsoft.com/office/drawing/2014/main" id="{A05A0BA9-1751-480C-8498-A8A57B3E891A}"/>
              </a:ext>
            </a:extLst>
          </p:cNvPr>
          <p:cNvSpPr txBox="1"/>
          <p:nvPr/>
        </p:nvSpPr>
        <p:spPr>
          <a:xfrm>
            <a:off x="920839" y="2381890"/>
            <a:ext cx="9116095" cy="2785378"/>
          </a:xfrm>
          <a:prstGeom prst="rect">
            <a:avLst/>
          </a:prstGeom>
          <a:noFill/>
        </p:spPr>
        <p:txBody>
          <a:bodyPr wrap="square">
            <a:spAutoFit/>
          </a:bodyPr>
          <a:lstStyle/>
          <a:p>
            <a:pPr lvl="0" algn="ctr" rtl="1">
              <a:lnSpc>
                <a:spcPct val="150000"/>
              </a:lnSpc>
            </a:pPr>
            <a:r>
              <a:rPr lang="fa-IR" sz="4000" b="1" dirty="0">
                <a:solidFill>
                  <a:srgbClr val="002060"/>
                </a:solidFill>
                <a:cs typeface="B Zar" pitchFamily="2" charset="-78"/>
              </a:rPr>
              <a:t>دانشجو پس از انتخاب پایان نامه تا زمانی که آنرا به پایان نرساند باید براساس تقویم دانشگاهی در نیمسال بعد نیز برای آن ثبت نام نماید.</a:t>
            </a:r>
            <a:endParaRPr lang="en-US" sz="4000" b="1" dirty="0">
              <a:solidFill>
                <a:srgbClr val="002060"/>
              </a:solidFill>
            </a:endParaRPr>
          </a:p>
        </p:txBody>
      </p:sp>
      <p:pic>
        <p:nvPicPr>
          <p:cNvPr id="13" name="Picture 2" descr="طرح گرافیکی و کارتونی مداد نارنجی فارغ التحصیل شده">
            <a:extLst>
              <a:ext uri="{FF2B5EF4-FFF2-40B4-BE49-F238E27FC236}">
                <a16:creationId xmlns:a16="http://schemas.microsoft.com/office/drawing/2014/main" id="{5823FBAD-88AB-432F-9F28-3681E197567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9899560" y="1062414"/>
            <a:ext cx="1674254" cy="167425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BC6425F9-EB83-4592-8F46-C2EE1889AB55}"/>
              </a:ext>
            </a:extLst>
          </p:cNvPr>
          <p:cNvSpPr>
            <a:spLocks noGrp="1"/>
          </p:cNvSpPr>
          <p:nvPr>
            <p:ph type="sldNum" sz="quarter" idx="12"/>
          </p:nvPr>
        </p:nvSpPr>
        <p:spPr>
          <a:xfrm>
            <a:off x="5018896" y="6256156"/>
            <a:ext cx="1463040" cy="274320"/>
          </a:xfrm>
        </p:spPr>
        <p:txBody>
          <a:bodyPr/>
          <a:lstStyle/>
          <a:p>
            <a:pPr algn="ctr"/>
            <a:fld id="{579D9C67-7A85-408B-9FE5-31A63F206F51}" type="slidenum">
              <a:rPr lang="fa-IR" sz="1500" b="1" smtClean="0">
                <a:solidFill>
                  <a:srgbClr val="002060"/>
                </a:solidFill>
              </a:rPr>
              <a:pPr algn="ctr"/>
              <a:t>41</a:t>
            </a:fld>
            <a:endParaRPr lang="fa-IR" sz="1500" b="1" dirty="0">
              <a:solidFill>
                <a:srgbClr val="002060"/>
              </a:solidFill>
            </a:endParaRPr>
          </a:p>
        </p:txBody>
      </p:sp>
    </p:spTree>
    <p:extLst>
      <p:ext uri="{BB962C8B-B14F-4D97-AF65-F5344CB8AC3E}">
        <p14:creationId xmlns:p14="http://schemas.microsoft.com/office/powerpoint/2010/main" val="3627808929"/>
      </p:ext>
    </p:extLst>
  </p:cSld>
  <p:clrMapOvr>
    <a:masterClrMapping/>
  </p:clrMapOvr>
  <p:transition spd="slow">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58BE46-7980-4567-AFF7-4C25FCD87F28}"/>
              </a:ext>
            </a:extLst>
          </p:cNvPr>
          <p:cNvSpPr/>
          <p:nvPr/>
        </p:nvSpPr>
        <p:spPr>
          <a:xfrm>
            <a:off x="7920507" y="717995"/>
            <a:ext cx="4325154" cy="54220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itle 1">
            <a:extLst>
              <a:ext uri="{FF2B5EF4-FFF2-40B4-BE49-F238E27FC236}">
                <a16:creationId xmlns:a16="http://schemas.microsoft.com/office/drawing/2014/main" id="{42276CD5-C887-49F9-8700-FB021432CF7D}"/>
              </a:ext>
            </a:extLst>
          </p:cNvPr>
          <p:cNvSpPr>
            <a:spLocks noGrp="1"/>
          </p:cNvSpPr>
          <p:nvPr>
            <p:ph type="ctrTitle"/>
          </p:nvPr>
        </p:nvSpPr>
        <p:spPr>
          <a:xfrm>
            <a:off x="-360607" y="3625698"/>
            <a:ext cx="8036416" cy="2213512"/>
          </a:xfrm>
        </p:spPr>
        <p:txBody>
          <a:bodyPr>
            <a:normAutofit fontScale="90000"/>
          </a:bodyPr>
          <a:lstStyle/>
          <a:p>
            <a:pPr algn="r">
              <a:lnSpc>
                <a:spcPct val="150000"/>
              </a:lnSpc>
            </a:pPr>
            <a:r>
              <a:rPr lang="fa-IR" sz="3500" b="1" dirty="0">
                <a:solidFill>
                  <a:srgbClr val="002060"/>
                </a:solidFill>
                <a:latin typeface="Times New Roman" panose="02020603050405020304" pitchFamily="18" charset="0"/>
                <a:cs typeface="B Zar" panose="00000400000000000000" pitchFamily="2" charset="-78"/>
              </a:rPr>
              <a:t>- </a:t>
            </a:r>
            <a:r>
              <a:rPr lang="fa-IR" sz="3000" b="1" dirty="0">
                <a:solidFill>
                  <a:srgbClr val="002060"/>
                </a:solidFill>
                <a:latin typeface="Times New Roman" panose="02020603050405020304" pitchFamily="18" charset="0"/>
                <a:cs typeface="B Zar" panose="00000400000000000000" pitchFamily="2" charset="-78"/>
              </a:rPr>
              <a:t>حضور فیزیکی مناسب</a:t>
            </a:r>
            <a:br>
              <a:rPr lang="fa-IR" sz="3000" b="1" dirty="0">
                <a:solidFill>
                  <a:srgbClr val="002060"/>
                </a:solidFill>
                <a:latin typeface="Times New Roman" panose="02020603050405020304" pitchFamily="18" charset="0"/>
                <a:cs typeface="B Zar" panose="00000400000000000000" pitchFamily="2" charset="-78"/>
              </a:rPr>
            </a:br>
            <a:r>
              <a:rPr lang="fa-IR" sz="3000" b="1" dirty="0">
                <a:solidFill>
                  <a:srgbClr val="002060"/>
                </a:solidFill>
                <a:latin typeface="Times New Roman" panose="02020603050405020304" pitchFamily="18" charset="0"/>
                <a:cs typeface="B Zar" panose="00000400000000000000" pitchFamily="2" charset="-78"/>
              </a:rPr>
              <a:t>- کسب نمره قابل قبول از کارپوشه </a:t>
            </a:r>
            <a:r>
              <a:rPr lang="en-US" sz="3000" b="1" dirty="0">
                <a:solidFill>
                  <a:srgbClr val="002060"/>
                </a:solidFill>
                <a:latin typeface="Times New Roman" panose="02020603050405020304" pitchFamily="18" charset="0"/>
                <a:cs typeface="B Zar" panose="00000400000000000000" pitchFamily="2" charset="-78"/>
              </a:rPr>
              <a:t>(Log Book)</a:t>
            </a:r>
            <a:br>
              <a:rPr lang="fa-IR" sz="3000" b="1" dirty="0">
                <a:solidFill>
                  <a:srgbClr val="002060"/>
                </a:solidFill>
                <a:latin typeface="Times New Roman" panose="02020603050405020304" pitchFamily="18" charset="0"/>
                <a:cs typeface="B Zar" panose="00000400000000000000" pitchFamily="2" charset="-78"/>
              </a:rPr>
            </a:br>
            <a:r>
              <a:rPr lang="fa-IR" sz="3000" b="1" dirty="0">
                <a:solidFill>
                  <a:srgbClr val="002060"/>
                </a:solidFill>
                <a:latin typeface="Times New Roman" panose="02020603050405020304" pitchFamily="18" charset="0"/>
                <a:cs typeface="B Zar" panose="00000400000000000000" pitchFamily="2" charset="-78"/>
              </a:rPr>
              <a:t>- ارائه گزارش پیشرفت از پایان نامه در هر نیمسال تحصیلی</a:t>
            </a:r>
            <a:br>
              <a:rPr lang="fa-IR" sz="3000" b="1" dirty="0">
                <a:solidFill>
                  <a:srgbClr val="002060"/>
                </a:solidFill>
                <a:latin typeface="Times New Roman" panose="02020603050405020304" pitchFamily="18" charset="0"/>
                <a:cs typeface="B Zar" panose="00000400000000000000" pitchFamily="2" charset="-78"/>
              </a:rPr>
            </a:br>
            <a:r>
              <a:rPr lang="fa-IR" sz="3000" b="1" dirty="0">
                <a:solidFill>
                  <a:srgbClr val="002060"/>
                </a:solidFill>
                <a:latin typeface="Times New Roman" panose="02020603050405020304" pitchFamily="18" charset="0"/>
                <a:cs typeface="B Zar" panose="00000400000000000000" pitchFamily="2" charset="-78"/>
              </a:rPr>
              <a:t>- اخذ پذیرش و یا چاپ یک مقاله به زبان انگلیسی منتج از پایان نامه به عنوان نویسنده اول در یکی از مجلات گروه اول</a:t>
            </a:r>
            <a:br>
              <a:rPr lang="fa-IR" sz="3000" b="1" dirty="0">
                <a:solidFill>
                  <a:srgbClr val="002060"/>
                </a:solidFill>
                <a:latin typeface="Times New Roman" panose="02020603050405020304" pitchFamily="18" charset="0"/>
                <a:cs typeface="B Zar" panose="00000400000000000000" pitchFamily="2" charset="-78"/>
              </a:rPr>
            </a:br>
            <a:endParaRPr lang="fa-IR" sz="3500" dirty="0"/>
          </a:p>
        </p:txBody>
      </p:sp>
      <p:sp>
        <p:nvSpPr>
          <p:cNvPr id="3" name="Slide Number Placeholder 2">
            <a:extLst>
              <a:ext uri="{FF2B5EF4-FFF2-40B4-BE49-F238E27FC236}">
                <a16:creationId xmlns:a16="http://schemas.microsoft.com/office/drawing/2014/main" id="{CAA8EC23-7688-480D-8A91-EED069DCD26A}"/>
              </a:ext>
            </a:extLst>
          </p:cNvPr>
          <p:cNvSpPr>
            <a:spLocks noGrp="1"/>
          </p:cNvSpPr>
          <p:nvPr>
            <p:ph type="sldNum" sz="quarter" idx="12"/>
          </p:nvPr>
        </p:nvSpPr>
        <p:spPr>
          <a:xfrm>
            <a:off x="4160126" y="6284802"/>
            <a:ext cx="1530927" cy="365125"/>
          </a:xfrm>
        </p:spPr>
        <p:txBody>
          <a:bodyPr/>
          <a:lstStyle/>
          <a:p>
            <a:pPr algn="ctr"/>
            <a:fld id="{579D9C67-7A85-408B-9FE5-31A63F206F51}" type="slidenum">
              <a:rPr lang="fa-IR" sz="1500" smtClean="0">
                <a:solidFill>
                  <a:srgbClr val="002060"/>
                </a:solidFill>
              </a:rPr>
              <a:pPr algn="ctr"/>
              <a:t>42</a:t>
            </a:fld>
            <a:endParaRPr lang="fa-IR" sz="1500" dirty="0">
              <a:solidFill>
                <a:srgbClr val="002060"/>
              </a:solidFill>
            </a:endParaRPr>
          </a:p>
        </p:txBody>
      </p:sp>
      <p:sp>
        <p:nvSpPr>
          <p:cNvPr id="4" name="Title 1">
            <a:extLst>
              <a:ext uri="{FF2B5EF4-FFF2-40B4-BE49-F238E27FC236}">
                <a16:creationId xmlns:a16="http://schemas.microsoft.com/office/drawing/2014/main" id="{F5A14B13-0D1B-4C36-9544-D24BE0BD68B1}"/>
              </a:ext>
            </a:extLst>
          </p:cNvPr>
          <p:cNvSpPr txBox="1">
            <a:spLocks/>
          </p:cNvSpPr>
          <p:nvPr/>
        </p:nvSpPr>
        <p:spPr>
          <a:xfrm>
            <a:off x="8409904" y="2174920"/>
            <a:ext cx="3563155" cy="1946320"/>
          </a:xfrm>
          <a:prstGeom prst="rect">
            <a:avLst/>
          </a:prstGeom>
        </p:spPr>
        <p:txBody>
          <a:bodyPr vert="horz" lIns="91440" tIns="45720" rIns="91440" bIns="45720" rtlCol="0" anchor="ctr">
            <a:noAutofit/>
          </a:bodyPr>
          <a:lstStyle>
            <a:lvl1pPr algn="l" defTabSz="914400" rtl="1"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lnSpc>
                <a:spcPct val="100000"/>
              </a:lnSpc>
            </a:pPr>
            <a:r>
              <a:rPr lang="fa-IR" sz="3500" b="1" dirty="0">
                <a:solidFill>
                  <a:schemeClr val="accent4">
                    <a:lumMod val="50000"/>
                  </a:schemeClr>
                </a:solidFill>
                <a:cs typeface="B Nazanin" panose="00000400000000000000" pitchFamily="2" charset="-78"/>
              </a:rPr>
              <a:t>شرایط دفاع از</a:t>
            </a:r>
          </a:p>
          <a:p>
            <a:pPr algn="ctr">
              <a:lnSpc>
                <a:spcPct val="100000"/>
              </a:lnSpc>
            </a:pPr>
            <a:r>
              <a:rPr lang="fa-IR" sz="3500" b="1" dirty="0">
                <a:solidFill>
                  <a:schemeClr val="accent4">
                    <a:lumMod val="50000"/>
                  </a:schemeClr>
                </a:solidFill>
                <a:cs typeface="B Nazanin" panose="00000400000000000000" pitchFamily="2" charset="-78"/>
              </a:rPr>
              <a:t> پایان نامه</a:t>
            </a:r>
          </a:p>
          <a:p>
            <a:pPr algn="ctr">
              <a:lnSpc>
                <a:spcPct val="100000"/>
              </a:lnSpc>
            </a:pPr>
            <a:r>
              <a:rPr lang="fa-IR" sz="3500" b="1" dirty="0">
                <a:solidFill>
                  <a:schemeClr val="accent4">
                    <a:lumMod val="50000"/>
                  </a:schemeClr>
                </a:solidFill>
                <a:cs typeface="B Nazanin" panose="00000400000000000000" pitchFamily="2" charset="-78"/>
              </a:rPr>
              <a:t>مقطع دکتری تخصصی</a:t>
            </a:r>
          </a:p>
          <a:p>
            <a:pPr algn="ctr">
              <a:lnSpc>
                <a:spcPct val="100000"/>
              </a:lnSpc>
            </a:pPr>
            <a:r>
              <a:rPr lang="en-US" sz="3500" b="1" dirty="0">
                <a:solidFill>
                  <a:schemeClr val="accent4">
                    <a:lumMod val="50000"/>
                  </a:schemeClr>
                </a:solidFill>
                <a:latin typeface="Times New Roman" panose="02020603050405020304" pitchFamily="18" charset="0"/>
                <a:cs typeface="Times New Roman" panose="02020603050405020304" pitchFamily="18" charset="0"/>
              </a:rPr>
              <a:t>(</a:t>
            </a:r>
            <a:r>
              <a:rPr lang="en-US" sz="3500" b="1" dirty="0" err="1">
                <a:solidFill>
                  <a:schemeClr val="accent4">
                    <a:lumMod val="50000"/>
                  </a:schemeClr>
                </a:solidFill>
                <a:latin typeface="Times New Roman" panose="02020603050405020304" pitchFamily="18" charset="0"/>
                <a:cs typeface="Times New Roman" panose="02020603050405020304" pitchFamily="18" charset="0"/>
              </a:rPr>
              <a:t>Ph.D</a:t>
            </a:r>
            <a:r>
              <a:rPr lang="en-US" sz="3500" b="1" dirty="0">
                <a:solidFill>
                  <a:schemeClr val="accent4">
                    <a:lumMod val="50000"/>
                  </a:schemeClr>
                </a:solidFill>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D313F410-26BB-431C-B193-BC3B0A862D92}"/>
              </a:ext>
            </a:extLst>
          </p:cNvPr>
          <p:cNvSpPr/>
          <p:nvPr/>
        </p:nvSpPr>
        <p:spPr>
          <a:xfrm>
            <a:off x="7688686" y="0"/>
            <a:ext cx="231821" cy="6794727"/>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fa-IR"/>
          </a:p>
        </p:txBody>
      </p:sp>
      <p:pic>
        <p:nvPicPr>
          <p:cNvPr id="1026" name="Picture 2" descr="دانلود پایان نامه طراحی مبدل های حرارتی با استفاده از روش پینچ">
            <a:extLst>
              <a:ext uri="{FF2B5EF4-FFF2-40B4-BE49-F238E27FC236}">
                <a16:creationId xmlns:a16="http://schemas.microsoft.com/office/drawing/2014/main" id="{91444B28-EB32-47DD-9CD1-3C48811C6E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907630" y="4621102"/>
            <a:ext cx="1847850"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243781"/>
      </p:ext>
    </p:extLst>
  </p:cSld>
  <p:clrMapOvr>
    <a:masterClrMapping/>
  </p:clrMapOvr>
  <p:transition spd="slow">
    <p:cov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2D348-CE61-45F2-997D-A73CAC7D4E76}"/>
              </a:ext>
            </a:extLst>
          </p:cNvPr>
          <p:cNvSpPr>
            <a:spLocks noGrp="1"/>
          </p:cNvSpPr>
          <p:nvPr>
            <p:ph type="title"/>
          </p:nvPr>
        </p:nvSpPr>
        <p:spPr>
          <a:xfrm>
            <a:off x="629993" y="1637487"/>
            <a:ext cx="9066727" cy="3374264"/>
          </a:xfrm>
        </p:spPr>
        <p:txBody>
          <a:bodyPr>
            <a:noAutofit/>
          </a:bodyPr>
          <a:lstStyle/>
          <a:p>
            <a:pPr algn="ctr">
              <a:lnSpc>
                <a:spcPct val="150000"/>
              </a:lnSpc>
            </a:pPr>
            <a:r>
              <a:rPr lang="fa-IR" sz="2500" b="1" dirty="0">
                <a:solidFill>
                  <a:schemeClr val="accent4">
                    <a:lumMod val="75000"/>
                  </a:schemeClr>
                </a:solidFill>
                <a:latin typeface="Times New Roman" panose="02020603050405020304" pitchFamily="18" charset="0"/>
                <a:cs typeface="B Zar" panose="00000400000000000000" pitchFamily="2" charset="-78"/>
              </a:rPr>
              <a:t>اگر انجام پروژه تحقیقاتی منجر به</a:t>
            </a:r>
            <a:br>
              <a:rPr lang="fa-IR" sz="2500" b="1" dirty="0">
                <a:solidFill>
                  <a:schemeClr val="accent4">
                    <a:lumMod val="75000"/>
                  </a:schemeClr>
                </a:solidFill>
                <a:latin typeface="Times New Roman" panose="02020603050405020304" pitchFamily="18" charset="0"/>
                <a:cs typeface="B Zar" panose="00000400000000000000" pitchFamily="2" charset="-78"/>
              </a:rPr>
            </a:br>
            <a:r>
              <a:rPr lang="fa-IR" sz="2500" b="1" dirty="0">
                <a:solidFill>
                  <a:schemeClr val="accent4">
                    <a:lumMod val="75000"/>
                  </a:schemeClr>
                </a:solidFill>
                <a:latin typeface="Times New Roman" panose="02020603050405020304" pitchFamily="18" charset="0"/>
                <a:cs typeface="B Zar" panose="00000400000000000000" pitchFamily="2" charset="-78"/>
              </a:rPr>
              <a:t> </a:t>
            </a:r>
            <a:r>
              <a:rPr lang="fa-IR" sz="3800" b="1" dirty="0">
                <a:solidFill>
                  <a:schemeClr val="accent4">
                    <a:lumMod val="75000"/>
                  </a:schemeClr>
                </a:solidFill>
                <a:latin typeface="Times New Roman" panose="02020603050405020304" pitchFamily="18" charset="0"/>
                <a:cs typeface="B Zar" panose="00000400000000000000" pitchFamily="2" charset="-78"/>
              </a:rPr>
              <a:t>ثبت بین المللی اختراع، اکتشاف، </a:t>
            </a:r>
            <a:r>
              <a:rPr lang="en-US" sz="3800" b="1" dirty="0">
                <a:solidFill>
                  <a:schemeClr val="accent4">
                    <a:lumMod val="75000"/>
                  </a:schemeClr>
                </a:solidFill>
                <a:latin typeface="Times New Roman" panose="02020603050405020304" pitchFamily="18" charset="0"/>
                <a:cs typeface="B Zar" panose="00000400000000000000" pitchFamily="2" charset="-78"/>
              </a:rPr>
              <a:t>Patent</a:t>
            </a:r>
            <a:r>
              <a:rPr lang="fa-IR" sz="3800" b="1" dirty="0">
                <a:solidFill>
                  <a:schemeClr val="accent4">
                    <a:lumMod val="75000"/>
                  </a:schemeClr>
                </a:solidFill>
                <a:latin typeface="Times New Roman" panose="02020603050405020304" pitchFamily="18" charset="0"/>
                <a:cs typeface="B Zar" panose="00000400000000000000" pitchFamily="2" charset="-78"/>
              </a:rPr>
              <a:t> و یا تولید محصولات آزمایشگاهی و دارویی شود این مورد می تواند </a:t>
            </a:r>
            <a:r>
              <a:rPr lang="fa-IR" sz="3800" b="1" dirty="0">
                <a:solidFill>
                  <a:srgbClr val="002060"/>
                </a:solidFill>
                <a:latin typeface="Times New Roman" panose="02020603050405020304" pitchFamily="18" charset="0"/>
                <a:cs typeface="B Zar" panose="00000400000000000000" pitchFamily="2" charset="-78"/>
              </a:rPr>
              <a:t>با </a:t>
            </a:r>
            <a:r>
              <a:rPr lang="fa-IR" sz="3800" b="1" u="sng" dirty="0">
                <a:solidFill>
                  <a:srgbClr val="002060"/>
                </a:solidFill>
                <a:latin typeface="Times New Roman" panose="02020603050405020304" pitchFamily="18" charset="0"/>
                <a:cs typeface="B Zar" panose="00000400000000000000" pitchFamily="2" charset="-78"/>
              </a:rPr>
              <a:t>تشخیص شورای تحصیلات تکمیلی دانشگاه </a:t>
            </a:r>
            <a:br>
              <a:rPr lang="fa-IR" sz="3800" b="1" u="sng" dirty="0">
                <a:solidFill>
                  <a:srgbClr val="002060"/>
                </a:solidFill>
                <a:latin typeface="Times New Roman" panose="02020603050405020304" pitchFamily="18" charset="0"/>
                <a:cs typeface="B Zar" panose="00000400000000000000" pitchFamily="2" charset="-78"/>
              </a:rPr>
            </a:br>
            <a:r>
              <a:rPr lang="fa-IR" sz="3800" b="1" dirty="0">
                <a:solidFill>
                  <a:schemeClr val="accent4">
                    <a:lumMod val="75000"/>
                  </a:schemeClr>
                </a:solidFill>
                <a:latin typeface="Times New Roman" panose="02020603050405020304" pitchFamily="18" charset="0"/>
                <a:cs typeface="B Zar" panose="00000400000000000000" pitchFamily="2" charset="-78"/>
              </a:rPr>
              <a:t>جایگزین یک مقاله گردد.</a:t>
            </a:r>
            <a:endParaRPr lang="fa-IR" sz="3800" dirty="0"/>
          </a:p>
        </p:txBody>
      </p:sp>
      <p:sp>
        <p:nvSpPr>
          <p:cNvPr id="5" name="Slide Number Placeholder 4">
            <a:extLst>
              <a:ext uri="{FF2B5EF4-FFF2-40B4-BE49-F238E27FC236}">
                <a16:creationId xmlns:a16="http://schemas.microsoft.com/office/drawing/2014/main" id="{54A40288-F23B-4FAB-8DAB-9B5BB8DBD3E2}"/>
              </a:ext>
            </a:extLst>
          </p:cNvPr>
          <p:cNvSpPr>
            <a:spLocks noGrp="1"/>
          </p:cNvSpPr>
          <p:nvPr>
            <p:ph type="sldNum" sz="quarter" idx="12"/>
          </p:nvPr>
        </p:nvSpPr>
        <p:spPr>
          <a:xfrm>
            <a:off x="5134377" y="6230397"/>
            <a:ext cx="1463040" cy="363585"/>
          </a:xfrm>
        </p:spPr>
        <p:txBody>
          <a:bodyPr/>
          <a:lstStyle/>
          <a:p>
            <a:pPr algn="ctr"/>
            <a:fld id="{579D9C67-7A85-408B-9FE5-31A63F206F51}" type="slidenum">
              <a:rPr lang="fa-IR" sz="1500" b="1" smtClean="0">
                <a:solidFill>
                  <a:srgbClr val="002060"/>
                </a:solidFill>
              </a:rPr>
              <a:pPr algn="ctr"/>
              <a:t>43</a:t>
            </a:fld>
            <a:endParaRPr lang="fa-IR" sz="1500" b="1" dirty="0">
              <a:solidFill>
                <a:srgbClr val="002060"/>
              </a:solidFill>
            </a:endParaRPr>
          </a:p>
        </p:txBody>
      </p:sp>
      <p:sp>
        <p:nvSpPr>
          <p:cNvPr id="3" name="Title 1">
            <a:extLst>
              <a:ext uri="{FF2B5EF4-FFF2-40B4-BE49-F238E27FC236}">
                <a16:creationId xmlns:a16="http://schemas.microsoft.com/office/drawing/2014/main" id="{9337D5EB-2A53-4719-B504-09499918F4A5}"/>
              </a:ext>
            </a:extLst>
          </p:cNvPr>
          <p:cNvSpPr txBox="1">
            <a:spLocks/>
          </p:cNvSpPr>
          <p:nvPr/>
        </p:nvSpPr>
        <p:spPr>
          <a:xfrm>
            <a:off x="8640649" y="790072"/>
            <a:ext cx="2921358" cy="847415"/>
          </a:xfrm>
          <a:prstGeom prst="rect">
            <a:avLst/>
          </a:prstGeom>
        </p:spPr>
        <p:txBody>
          <a:bodyPr vert="horz" lIns="91440" tIns="45720" rIns="91440" bIns="45720" rtlCol="0" anchor="ctr">
            <a:normAutofit/>
          </a:bodyPr>
          <a:lstStyle>
            <a:lvl1pPr algn="ctr" defTabSz="914400" rtl="1" eaLnBrk="1" latinLnBrk="0" hangingPunct="1">
              <a:lnSpc>
                <a:spcPct val="83000"/>
              </a:lnSpc>
              <a:spcBef>
                <a:spcPct val="0"/>
              </a:spcBef>
              <a:buNone/>
              <a:defRPr lang="en-US" sz="7200" kern="1200" cap="all" spc="-100" baseline="0" dirty="0">
                <a:solidFill>
                  <a:schemeClr val="tx1">
                    <a:lumMod val="85000"/>
                    <a:lumOff val="15000"/>
                  </a:schemeClr>
                </a:solidFill>
                <a:effectLst/>
                <a:latin typeface="+mj-lt"/>
                <a:ea typeface="+mn-ea"/>
                <a:cs typeface="+mn-cs"/>
              </a:defRPr>
            </a:lvl1pPr>
          </a:lstStyle>
          <a:p>
            <a:pPr algn="r"/>
            <a:r>
              <a:rPr lang="fa-IR" sz="3500" dirty="0">
                <a:solidFill>
                  <a:srgbClr val="C00000"/>
                </a:solidFill>
                <a:cs typeface="B Titr" panose="00000700000000000000" pitchFamily="2" charset="-78"/>
              </a:rPr>
              <a:t>نکته شماره 7:</a:t>
            </a:r>
          </a:p>
        </p:txBody>
      </p:sp>
      <p:pic>
        <p:nvPicPr>
          <p:cNvPr id="4" name="Picture 2" descr="طرح گرافیکی و کارتونی مداد نارنجی فارغ التحصیل شده">
            <a:extLst>
              <a:ext uri="{FF2B5EF4-FFF2-40B4-BE49-F238E27FC236}">
                <a16:creationId xmlns:a16="http://schemas.microsoft.com/office/drawing/2014/main" id="{B01AF358-64DB-451A-BC9C-1C7F8C9068C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9887753" y="1637487"/>
            <a:ext cx="1674254" cy="1674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108378"/>
      </p:ext>
    </p:extLst>
  </p:cSld>
  <p:clrMapOvr>
    <a:masterClrMapping/>
  </p:clrMapOvr>
  <p:transition spd="slow">
    <p:cov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58BE46-7980-4567-AFF7-4C25FCD87F28}"/>
              </a:ext>
            </a:extLst>
          </p:cNvPr>
          <p:cNvSpPr/>
          <p:nvPr/>
        </p:nvSpPr>
        <p:spPr>
          <a:xfrm>
            <a:off x="7804596" y="717996"/>
            <a:ext cx="4325154" cy="54220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itle 1">
            <a:extLst>
              <a:ext uri="{FF2B5EF4-FFF2-40B4-BE49-F238E27FC236}">
                <a16:creationId xmlns:a16="http://schemas.microsoft.com/office/drawing/2014/main" id="{42276CD5-C887-49F9-8700-FB021432CF7D}"/>
              </a:ext>
            </a:extLst>
          </p:cNvPr>
          <p:cNvSpPr>
            <a:spLocks noGrp="1"/>
          </p:cNvSpPr>
          <p:nvPr>
            <p:ph type="ctrTitle"/>
          </p:nvPr>
        </p:nvSpPr>
        <p:spPr>
          <a:xfrm>
            <a:off x="-51518" y="1568002"/>
            <a:ext cx="7647905" cy="4901976"/>
          </a:xfrm>
        </p:spPr>
        <p:txBody>
          <a:bodyPr>
            <a:normAutofit fontScale="90000"/>
          </a:bodyPr>
          <a:lstStyle/>
          <a:p>
            <a:pPr algn="r">
              <a:lnSpc>
                <a:spcPct val="150000"/>
              </a:lnSpc>
            </a:pPr>
            <a:r>
              <a:rPr lang="fa-IR" sz="3500" b="1" dirty="0">
                <a:solidFill>
                  <a:srgbClr val="002060"/>
                </a:solidFill>
                <a:latin typeface="Times New Roman" panose="02020603050405020304" pitchFamily="18" charset="0"/>
                <a:cs typeface="B Zar" panose="00000400000000000000" pitchFamily="2" charset="-78"/>
              </a:rPr>
              <a:t>- </a:t>
            </a:r>
            <a:r>
              <a:rPr lang="fa-IR" sz="3000" b="1" dirty="0">
                <a:solidFill>
                  <a:srgbClr val="002060"/>
                </a:solidFill>
                <a:latin typeface="Times New Roman" panose="02020603050405020304" pitchFamily="18" charset="0"/>
                <a:cs typeface="B Zar" panose="00000400000000000000" pitchFamily="2" charset="-78"/>
              </a:rPr>
              <a:t>حضور فیزیکی مناسب</a:t>
            </a:r>
            <a:br>
              <a:rPr lang="fa-IR" sz="3000" b="1" dirty="0">
                <a:solidFill>
                  <a:srgbClr val="002060"/>
                </a:solidFill>
                <a:latin typeface="Times New Roman" panose="02020603050405020304" pitchFamily="18" charset="0"/>
                <a:cs typeface="B Zar" panose="00000400000000000000" pitchFamily="2" charset="-78"/>
              </a:rPr>
            </a:br>
            <a:r>
              <a:rPr lang="fa-IR" sz="3000" b="1" dirty="0">
                <a:solidFill>
                  <a:srgbClr val="002060"/>
                </a:solidFill>
                <a:latin typeface="Times New Roman" panose="02020603050405020304" pitchFamily="18" charset="0"/>
                <a:cs typeface="B Zar" panose="00000400000000000000" pitchFamily="2" charset="-78"/>
              </a:rPr>
              <a:t>- ارائه گزارش پیشرفت از پایان نامه در هر نیمسال تحصیلی</a:t>
            </a:r>
            <a:br>
              <a:rPr lang="fa-IR" sz="3000" b="1" dirty="0">
                <a:solidFill>
                  <a:srgbClr val="002060"/>
                </a:solidFill>
                <a:latin typeface="Times New Roman" panose="02020603050405020304" pitchFamily="18" charset="0"/>
                <a:cs typeface="B Zar" panose="00000400000000000000" pitchFamily="2" charset="-78"/>
              </a:rPr>
            </a:br>
            <a:r>
              <a:rPr lang="fa-IR" sz="3000" b="1" dirty="0">
                <a:solidFill>
                  <a:srgbClr val="002060"/>
                </a:solidFill>
                <a:latin typeface="Times New Roman" panose="02020603050405020304" pitchFamily="18" charset="0"/>
                <a:cs typeface="B Zar" panose="00000400000000000000" pitchFamily="2" charset="-78"/>
              </a:rPr>
              <a:t>- اخذ پذیرش و یا چاپ سه مقاله منتج از پایان نامه به عنوان نویسنده اول در یکی از مجلات علمی –پژوهشی معتبر نمایه نامه های بین المللی شده </a:t>
            </a:r>
            <a:r>
              <a:rPr lang="en-US" sz="3000" b="1" dirty="0">
                <a:solidFill>
                  <a:srgbClr val="002060"/>
                </a:solidFill>
                <a:latin typeface="Times New Roman" panose="02020603050405020304" pitchFamily="18" charset="0"/>
                <a:cs typeface="B Zar" panose="00000400000000000000" pitchFamily="2" charset="-78"/>
              </a:rPr>
              <a:t>(ISI, Pub Med)</a:t>
            </a:r>
            <a:r>
              <a:rPr lang="fa-IR" sz="3000" b="1" dirty="0">
                <a:solidFill>
                  <a:srgbClr val="002060"/>
                </a:solidFill>
                <a:latin typeface="Times New Roman" panose="02020603050405020304" pitchFamily="18" charset="0"/>
                <a:cs typeface="B Zar" panose="00000400000000000000" pitchFamily="2" charset="-78"/>
              </a:rPr>
              <a:t> .</a:t>
            </a:r>
            <a:br>
              <a:rPr lang="fa-IR" sz="3000" b="1" dirty="0">
                <a:solidFill>
                  <a:srgbClr val="002060"/>
                </a:solidFill>
                <a:latin typeface="Times New Roman" panose="02020603050405020304" pitchFamily="18" charset="0"/>
                <a:cs typeface="B Zar" panose="00000400000000000000" pitchFamily="2" charset="-78"/>
              </a:rPr>
            </a:br>
            <a:r>
              <a:rPr lang="fa-IR" sz="3000" b="1" dirty="0">
                <a:solidFill>
                  <a:srgbClr val="002060"/>
                </a:solidFill>
                <a:latin typeface="Times New Roman" panose="02020603050405020304" pitchFamily="18" charset="0"/>
                <a:cs typeface="B Zar" panose="00000400000000000000" pitchFamily="2" charset="-78"/>
              </a:rPr>
              <a:t>یکی از مجلات بایستی دارای ضریب تاثیر یا </a:t>
            </a:r>
            <a:r>
              <a:rPr lang="en-US" sz="3000" b="1" dirty="0">
                <a:solidFill>
                  <a:srgbClr val="002060"/>
                </a:solidFill>
                <a:latin typeface="Times New Roman" panose="02020603050405020304" pitchFamily="18" charset="0"/>
                <a:cs typeface="B Zar" panose="00000400000000000000" pitchFamily="2" charset="-78"/>
              </a:rPr>
              <a:t>Impact Factor</a:t>
            </a:r>
            <a:r>
              <a:rPr lang="fa-IR" sz="3000" b="1" dirty="0">
                <a:solidFill>
                  <a:srgbClr val="002060"/>
                </a:solidFill>
                <a:latin typeface="Times New Roman" panose="02020603050405020304" pitchFamily="18" charset="0"/>
                <a:cs typeface="B Zar" panose="00000400000000000000" pitchFamily="2" charset="-78"/>
              </a:rPr>
              <a:t> (</a:t>
            </a:r>
            <a:r>
              <a:rPr lang="en-US" sz="3000" b="1" dirty="0">
                <a:solidFill>
                  <a:srgbClr val="002060"/>
                </a:solidFill>
                <a:latin typeface="Times New Roman" panose="02020603050405020304" pitchFamily="18" charset="0"/>
                <a:cs typeface="B Zar" panose="00000400000000000000" pitchFamily="2" charset="-78"/>
              </a:rPr>
              <a:t>IF</a:t>
            </a:r>
            <a:r>
              <a:rPr lang="fa-IR" sz="3000" b="1" dirty="0">
                <a:solidFill>
                  <a:srgbClr val="002060"/>
                </a:solidFill>
                <a:latin typeface="Times New Roman" panose="02020603050405020304" pitchFamily="18" charset="0"/>
                <a:cs typeface="B Zar" panose="00000400000000000000" pitchFamily="2" charset="-78"/>
              </a:rPr>
              <a:t>) مساوی و یا بیشتر از یک باشد.</a:t>
            </a:r>
            <a:br>
              <a:rPr lang="fa-IR" sz="3000" b="1" dirty="0">
                <a:solidFill>
                  <a:srgbClr val="002060"/>
                </a:solidFill>
                <a:latin typeface="Times New Roman" panose="02020603050405020304" pitchFamily="18" charset="0"/>
                <a:cs typeface="B Zar" panose="00000400000000000000" pitchFamily="2" charset="-78"/>
              </a:rPr>
            </a:br>
            <a:r>
              <a:rPr lang="fa-IR" sz="3000" b="1" dirty="0">
                <a:solidFill>
                  <a:srgbClr val="002060"/>
                </a:solidFill>
                <a:latin typeface="Times New Roman" panose="02020603050405020304" pitchFamily="18" charset="0"/>
                <a:cs typeface="B Zar" panose="00000400000000000000" pitchFamily="2" charset="-78"/>
              </a:rPr>
              <a:t>از این سه مقاله فقط یک مقاله در مجلات خود موسسه باشد.</a:t>
            </a:r>
            <a:br>
              <a:rPr lang="fa-IR" sz="3500" b="1" dirty="0">
                <a:solidFill>
                  <a:schemeClr val="accent4">
                    <a:lumMod val="75000"/>
                  </a:schemeClr>
                </a:solidFill>
                <a:latin typeface="Times New Roman" panose="02020603050405020304" pitchFamily="18" charset="0"/>
                <a:cs typeface="B Zar" panose="00000400000000000000" pitchFamily="2" charset="-78"/>
              </a:rPr>
            </a:br>
            <a:endParaRPr lang="fa-IR" sz="3500" dirty="0"/>
          </a:p>
        </p:txBody>
      </p:sp>
      <p:sp>
        <p:nvSpPr>
          <p:cNvPr id="3" name="Slide Number Placeholder 2">
            <a:extLst>
              <a:ext uri="{FF2B5EF4-FFF2-40B4-BE49-F238E27FC236}">
                <a16:creationId xmlns:a16="http://schemas.microsoft.com/office/drawing/2014/main" id="{2F085244-402F-4819-A9E8-2B2462438EC8}"/>
              </a:ext>
            </a:extLst>
          </p:cNvPr>
          <p:cNvSpPr>
            <a:spLocks noGrp="1"/>
          </p:cNvSpPr>
          <p:nvPr>
            <p:ph type="sldNum" sz="quarter" idx="12"/>
          </p:nvPr>
        </p:nvSpPr>
        <p:spPr>
          <a:xfrm>
            <a:off x="5057583" y="6336875"/>
            <a:ext cx="1530927" cy="365125"/>
          </a:xfrm>
        </p:spPr>
        <p:txBody>
          <a:bodyPr/>
          <a:lstStyle/>
          <a:p>
            <a:pPr algn="ctr"/>
            <a:fld id="{579D9C67-7A85-408B-9FE5-31A63F206F51}" type="slidenum">
              <a:rPr lang="fa-IR" sz="1500" smtClean="0">
                <a:solidFill>
                  <a:srgbClr val="002060"/>
                </a:solidFill>
              </a:rPr>
              <a:pPr algn="ctr"/>
              <a:t>44</a:t>
            </a:fld>
            <a:endParaRPr lang="fa-IR" sz="1500" dirty="0">
              <a:solidFill>
                <a:srgbClr val="002060"/>
              </a:solidFill>
            </a:endParaRPr>
          </a:p>
        </p:txBody>
      </p:sp>
      <p:sp>
        <p:nvSpPr>
          <p:cNvPr id="4" name="Title 1">
            <a:extLst>
              <a:ext uri="{FF2B5EF4-FFF2-40B4-BE49-F238E27FC236}">
                <a16:creationId xmlns:a16="http://schemas.microsoft.com/office/drawing/2014/main" id="{F5A14B13-0D1B-4C36-9544-D24BE0BD68B1}"/>
              </a:ext>
            </a:extLst>
          </p:cNvPr>
          <p:cNvSpPr txBox="1">
            <a:spLocks/>
          </p:cNvSpPr>
          <p:nvPr/>
        </p:nvSpPr>
        <p:spPr>
          <a:xfrm>
            <a:off x="7688686" y="1458531"/>
            <a:ext cx="4649273" cy="2768958"/>
          </a:xfrm>
          <a:prstGeom prst="rect">
            <a:avLst/>
          </a:prstGeom>
        </p:spPr>
        <p:txBody>
          <a:bodyPr vert="horz" lIns="91440" tIns="45720" rIns="91440" bIns="45720" rtlCol="0" anchor="ctr">
            <a:noAutofit/>
          </a:bodyPr>
          <a:lstStyle>
            <a:lvl1pPr algn="l" defTabSz="914400" rtl="1"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lnSpc>
                <a:spcPct val="100000"/>
              </a:lnSpc>
            </a:pPr>
            <a:r>
              <a:rPr lang="fa-IR" sz="3300" b="1" dirty="0">
                <a:solidFill>
                  <a:schemeClr val="accent4">
                    <a:lumMod val="50000"/>
                  </a:schemeClr>
                </a:solidFill>
                <a:cs typeface="B Nazanin" panose="00000400000000000000" pitchFamily="2" charset="-78"/>
              </a:rPr>
              <a:t>شرایط دفاع از</a:t>
            </a:r>
          </a:p>
          <a:p>
            <a:pPr algn="ctr">
              <a:lnSpc>
                <a:spcPct val="100000"/>
              </a:lnSpc>
            </a:pPr>
            <a:r>
              <a:rPr lang="fa-IR" sz="3300" b="1" dirty="0">
                <a:solidFill>
                  <a:schemeClr val="accent4">
                    <a:lumMod val="50000"/>
                  </a:schemeClr>
                </a:solidFill>
                <a:cs typeface="B Nazanin" panose="00000400000000000000" pitchFamily="2" charset="-78"/>
              </a:rPr>
              <a:t> پایان نامه</a:t>
            </a:r>
          </a:p>
          <a:p>
            <a:pPr algn="ctr">
              <a:lnSpc>
                <a:spcPct val="100000"/>
              </a:lnSpc>
            </a:pPr>
            <a:r>
              <a:rPr lang="fa-IR" sz="3300" b="1" dirty="0">
                <a:solidFill>
                  <a:schemeClr val="accent4">
                    <a:lumMod val="50000"/>
                  </a:schemeClr>
                </a:solidFill>
                <a:cs typeface="B Nazanin" panose="00000400000000000000" pitchFamily="2" charset="-78"/>
              </a:rPr>
              <a:t>مقطع دکتری تخصصی پژوهشی</a:t>
            </a:r>
          </a:p>
          <a:p>
            <a:pPr algn="ctr">
              <a:lnSpc>
                <a:spcPct val="100000"/>
              </a:lnSpc>
            </a:pPr>
            <a:r>
              <a:rPr lang="en-US" sz="3300" b="1" dirty="0">
                <a:solidFill>
                  <a:schemeClr val="accent4">
                    <a:lumMod val="50000"/>
                  </a:schemeClr>
                </a:solidFill>
                <a:latin typeface="Times New Roman" panose="02020603050405020304" pitchFamily="18" charset="0"/>
                <a:cs typeface="Times New Roman" panose="02020603050405020304" pitchFamily="18" charset="0"/>
              </a:rPr>
              <a:t>(</a:t>
            </a:r>
            <a:r>
              <a:rPr lang="en-US" sz="3300" b="1" dirty="0" err="1">
                <a:solidFill>
                  <a:schemeClr val="accent4">
                    <a:lumMod val="50000"/>
                  </a:schemeClr>
                </a:solidFill>
                <a:latin typeface="Times New Roman" panose="02020603050405020304" pitchFamily="18" charset="0"/>
                <a:cs typeface="Times New Roman" panose="02020603050405020304" pitchFamily="18" charset="0"/>
              </a:rPr>
              <a:t>Ph.D</a:t>
            </a:r>
            <a:r>
              <a:rPr lang="en-US" sz="3300" b="1" dirty="0">
                <a:solidFill>
                  <a:schemeClr val="accent4">
                    <a:lumMod val="50000"/>
                  </a:schemeClr>
                </a:solidFill>
                <a:latin typeface="Times New Roman" panose="02020603050405020304" pitchFamily="18" charset="0"/>
                <a:cs typeface="Times New Roman" panose="02020603050405020304" pitchFamily="18" charset="0"/>
              </a:rPr>
              <a:t> by research)</a:t>
            </a:r>
          </a:p>
        </p:txBody>
      </p:sp>
      <p:sp>
        <p:nvSpPr>
          <p:cNvPr id="6" name="Rectangle 5">
            <a:extLst>
              <a:ext uri="{FF2B5EF4-FFF2-40B4-BE49-F238E27FC236}">
                <a16:creationId xmlns:a16="http://schemas.microsoft.com/office/drawing/2014/main" id="{D313F410-26BB-431C-B193-BC3B0A862D92}"/>
              </a:ext>
            </a:extLst>
          </p:cNvPr>
          <p:cNvSpPr/>
          <p:nvPr/>
        </p:nvSpPr>
        <p:spPr>
          <a:xfrm>
            <a:off x="7688686" y="0"/>
            <a:ext cx="231821" cy="6794727"/>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fa-IR"/>
          </a:p>
        </p:txBody>
      </p:sp>
      <p:pic>
        <p:nvPicPr>
          <p:cNvPr id="2050" name="Picture 2" descr="دانلود پایان نامه طراحی مبدل های حرارتی با استفاده از روش پینچ">
            <a:extLst>
              <a:ext uri="{FF2B5EF4-FFF2-40B4-BE49-F238E27FC236}">
                <a16:creationId xmlns:a16="http://schemas.microsoft.com/office/drawing/2014/main" id="{91220F07-1D37-4938-BD0D-CE60FC2297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49879" y="4591118"/>
            <a:ext cx="1847850"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468859"/>
      </p:ext>
    </p:extLst>
  </p:cSld>
  <p:clrMapOvr>
    <a:masterClrMapping/>
  </p:clrMapOvr>
  <p:transition spd="slow">
    <p:cove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2D348-CE61-45F2-997D-A73CAC7D4E76}"/>
              </a:ext>
            </a:extLst>
          </p:cNvPr>
          <p:cNvSpPr>
            <a:spLocks noGrp="1"/>
          </p:cNvSpPr>
          <p:nvPr>
            <p:ph type="title"/>
          </p:nvPr>
        </p:nvSpPr>
        <p:spPr>
          <a:xfrm>
            <a:off x="931569" y="2749733"/>
            <a:ext cx="9182637" cy="1371600"/>
          </a:xfrm>
        </p:spPr>
        <p:txBody>
          <a:bodyPr>
            <a:noAutofit/>
          </a:bodyPr>
          <a:lstStyle/>
          <a:p>
            <a:pPr algn="ctr">
              <a:lnSpc>
                <a:spcPct val="150000"/>
              </a:lnSpc>
            </a:pPr>
            <a:r>
              <a:rPr lang="fa-IR" sz="2500" b="1" dirty="0">
                <a:solidFill>
                  <a:schemeClr val="accent4">
                    <a:lumMod val="75000"/>
                  </a:schemeClr>
                </a:solidFill>
                <a:latin typeface="Times New Roman" panose="02020603050405020304" pitchFamily="18" charset="0"/>
                <a:cs typeface="B Zar" panose="00000400000000000000" pitchFamily="2" charset="-78"/>
              </a:rPr>
              <a:t>اگر انجام پروژه تحقیقاتی منجر به </a:t>
            </a:r>
            <a:br>
              <a:rPr lang="fa-IR" sz="2500" b="1" dirty="0">
                <a:solidFill>
                  <a:schemeClr val="accent4">
                    <a:lumMod val="75000"/>
                  </a:schemeClr>
                </a:solidFill>
                <a:latin typeface="Times New Roman" panose="02020603050405020304" pitchFamily="18" charset="0"/>
                <a:cs typeface="B Zar" panose="00000400000000000000" pitchFamily="2" charset="-78"/>
              </a:rPr>
            </a:br>
            <a:r>
              <a:rPr lang="fa-IR" sz="3800" b="1" dirty="0">
                <a:solidFill>
                  <a:schemeClr val="accent4">
                    <a:lumMod val="75000"/>
                  </a:schemeClr>
                </a:solidFill>
                <a:latin typeface="Times New Roman" panose="02020603050405020304" pitchFamily="18" charset="0"/>
                <a:cs typeface="B Zar" panose="00000400000000000000" pitchFamily="2" charset="-78"/>
              </a:rPr>
              <a:t>ثبت بین المللی اختراع، اکتشاف، </a:t>
            </a:r>
            <a:r>
              <a:rPr lang="en-US" sz="3800" b="1" dirty="0">
                <a:solidFill>
                  <a:schemeClr val="accent4">
                    <a:lumMod val="75000"/>
                  </a:schemeClr>
                </a:solidFill>
                <a:latin typeface="Times New Roman" panose="02020603050405020304" pitchFamily="18" charset="0"/>
                <a:cs typeface="B Zar" panose="00000400000000000000" pitchFamily="2" charset="-78"/>
              </a:rPr>
              <a:t>Patent</a:t>
            </a:r>
            <a:r>
              <a:rPr lang="fa-IR" sz="3800" b="1" dirty="0">
                <a:solidFill>
                  <a:schemeClr val="accent4">
                    <a:lumMod val="75000"/>
                  </a:schemeClr>
                </a:solidFill>
                <a:latin typeface="Times New Roman" panose="02020603050405020304" pitchFamily="18" charset="0"/>
                <a:cs typeface="B Zar" panose="00000400000000000000" pitchFamily="2" charset="-78"/>
              </a:rPr>
              <a:t> و یا تولید محصولات ارزشمند پزشکی و دارویی شود با</a:t>
            </a:r>
            <a:br>
              <a:rPr lang="fa-IR" sz="3800" b="1" dirty="0">
                <a:solidFill>
                  <a:schemeClr val="accent4">
                    <a:lumMod val="75000"/>
                  </a:schemeClr>
                </a:solidFill>
                <a:latin typeface="Times New Roman" panose="02020603050405020304" pitchFamily="18" charset="0"/>
                <a:cs typeface="B Zar" panose="00000400000000000000" pitchFamily="2" charset="-78"/>
              </a:rPr>
            </a:br>
            <a:r>
              <a:rPr lang="fa-IR" sz="3800" b="1" u="sng" dirty="0">
                <a:solidFill>
                  <a:srgbClr val="002060"/>
                </a:solidFill>
                <a:latin typeface="Times New Roman" panose="02020603050405020304" pitchFamily="18" charset="0"/>
                <a:cs typeface="B Zar" panose="00000400000000000000" pitchFamily="2" charset="-78"/>
              </a:rPr>
              <a:t>تشخیص شورای تحصیلات تکمیلی دانشگاه </a:t>
            </a:r>
            <a:r>
              <a:rPr lang="fa-IR" sz="3800" b="1" dirty="0">
                <a:solidFill>
                  <a:schemeClr val="accent4">
                    <a:lumMod val="75000"/>
                  </a:schemeClr>
                </a:solidFill>
                <a:latin typeface="Times New Roman" panose="02020603050405020304" pitchFamily="18" charset="0"/>
                <a:cs typeface="B Zar" panose="00000400000000000000" pitchFamily="2" charset="-78"/>
              </a:rPr>
              <a:t>و</a:t>
            </a:r>
            <a:br>
              <a:rPr lang="fa-IR" sz="3800" b="1" dirty="0">
                <a:solidFill>
                  <a:schemeClr val="accent4">
                    <a:lumMod val="75000"/>
                  </a:schemeClr>
                </a:solidFill>
                <a:latin typeface="Times New Roman" panose="02020603050405020304" pitchFamily="18" charset="0"/>
                <a:cs typeface="B Zar" panose="00000400000000000000" pitchFamily="2" charset="-78"/>
              </a:rPr>
            </a:br>
            <a:r>
              <a:rPr lang="fa-IR" sz="3800" b="1" dirty="0">
                <a:solidFill>
                  <a:schemeClr val="accent4">
                    <a:lumMod val="75000"/>
                  </a:schemeClr>
                </a:solidFill>
                <a:latin typeface="Times New Roman" panose="02020603050405020304" pitchFamily="18" charset="0"/>
                <a:cs typeface="B Zar" panose="00000400000000000000" pitchFamily="2" charset="-78"/>
              </a:rPr>
              <a:t> </a:t>
            </a:r>
            <a:r>
              <a:rPr lang="fa-IR" sz="3800" b="1" u="sng" dirty="0">
                <a:solidFill>
                  <a:srgbClr val="002060"/>
                </a:solidFill>
                <a:latin typeface="Times New Roman" panose="02020603050405020304" pitchFamily="18" charset="0"/>
                <a:cs typeface="B Zar" panose="00000400000000000000" pitchFamily="2" charset="-78"/>
              </a:rPr>
              <a:t>تایید کمیته ابداعات و اختراعات معاونت تحقیقات</a:t>
            </a:r>
            <a:r>
              <a:rPr lang="fa-IR" sz="3800" b="1" dirty="0">
                <a:solidFill>
                  <a:srgbClr val="002060"/>
                </a:solidFill>
                <a:latin typeface="Times New Roman" panose="02020603050405020304" pitchFamily="18" charset="0"/>
                <a:cs typeface="B Zar" panose="00000400000000000000" pitchFamily="2" charset="-78"/>
              </a:rPr>
              <a:t> و </a:t>
            </a:r>
            <a:r>
              <a:rPr lang="fa-IR" sz="3800" b="1" u="sng" dirty="0">
                <a:solidFill>
                  <a:srgbClr val="002060"/>
                </a:solidFill>
                <a:latin typeface="Times New Roman" panose="02020603050405020304" pitchFamily="18" charset="0"/>
                <a:cs typeface="B Zar" panose="00000400000000000000" pitchFamily="2" charset="-78"/>
              </a:rPr>
              <a:t>فناوری وزارت متبوع </a:t>
            </a:r>
            <a:r>
              <a:rPr lang="fa-IR" sz="3800" b="1" dirty="0">
                <a:solidFill>
                  <a:schemeClr val="accent4">
                    <a:lumMod val="75000"/>
                  </a:schemeClr>
                </a:solidFill>
                <a:latin typeface="Times New Roman" panose="02020603050405020304" pitchFamily="18" charset="0"/>
                <a:cs typeface="B Zar" panose="00000400000000000000" pitchFamily="2" charset="-78"/>
              </a:rPr>
              <a:t>این مورد می تواند جایگزین یک تا سه مقاله گردد.</a:t>
            </a:r>
            <a:endParaRPr lang="fa-IR" sz="3800" dirty="0"/>
          </a:p>
        </p:txBody>
      </p:sp>
      <p:sp>
        <p:nvSpPr>
          <p:cNvPr id="5" name="Slide Number Placeholder 4">
            <a:extLst>
              <a:ext uri="{FF2B5EF4-FFF2-40B4-BE49-F238E27FC236}">
                <a16:creationId xmlns:a16="http://schemas.microsoft.com/office/drawing/2014/main" id="{56807E62-B81A-45F0-9CD0-62D4E734722C}"/>
              </a:ext>
            </a:extLst>
          </p:cNvPr>
          <p:cNvSpPr>
            <a:spLocks noGrp="1"/>
          </p:cNvSpPr>
          <p:nvPr>
            <p:ph type="sldNum" sz="quarter" idx="12"/>
          </p:nvPr>
        </p:nvSpPr>
        <p:spPr>
          <a:xfrm>
            <a:off x="4791368" y="6190752"/>
            <a:ext cx="1463040" cy="416110"/>
          </a:xfrm>
        </p:spPr>
        <p:txBody>
          <a:bodyPr/>
          <a:lstStyle/>
          <a:p>
            <a:pPr algn="ctr"/>
            <a:fld id="{579D9C67-7A85-408B-9FE5-31A63F206F51}" type="slidenum">
              <a:rPr lang="fa-IR" sz="1500" b="1" smtClean="0">
                <a:solidFill>
                  <a:srgbClr val="002060"/>
                </a:solidFill>
              </a:rPr>
              <a:pPr algn="ctr"/>
              <a:t>45</a:t>
            </a:fld>
            <a:endParaRPr lang="fa-IR" sz="1500" b="1" dirty="0">
              <a:solidFill>
                <a:srgbClr val="002060"/>
              </a:solidFill>
            </a:endParaRPr>
          </a:p>
        </p:txBody>
      </p:sp>
      <p:sp>
        <p:nvSpPr>
          <p:cNvPr id="3" name="Title 1">
            <a:extLst>
              <a:ext uri="{FF2B5EF4-FFF2-40B4-BE49-F238E27FC236}">
                <a16:creationId xmlns:a16="http://schemas.microsoft.com/office/drawing/2014/main" id="{9337D5EB-2A53-4719-B504-09499918F4A5}"/>
              </a:ext>
            </a:extLst>
          </p:cNvPr>
          <p:cNvSpPr txBox="1">
            <a:spLocks/>
          </p:cNvSpPr>
          <p:nvPr/>
        </p:nvSpPr>
        <p:spPr>
          <a:xfrm>
            <a:off x="8653528" y="416585"/>
            <a:ext cx="2921358" cy="847415"/>
          </a:xfrm>
          <a:prstGeom prst="rect">
            <a:avLst/>
          </a:prstGeom>
        </p:spPr>
        <p:txBody>
          <a:bodyPr vert="horz" lIns="91440" tIns="45720" rIns="91440" bIns="45720" rtlCol="0" anchor="ctr">
            <a:normAutofit/>
          </a:bodyPr>
          <a:lstStyle>
            <a:lvl1pPr algn="ctr" defTabSz="914400" rtl="1" eaLnBrk="1" latinLnBrk="0" hangingPunct="1">
              <a:lnSpc>
                <a:spcPct val="83000"/>
              </a:lnSpc>
              <a:spcBef>
                <a:spcPct val="0"/>
              </a:spcBef>
              <a:buNone/>
              <a:defRPr lang="en-US" sz="7200" kern="1200" cap="all" spc="-100" baseline="0" dirty="0">
                <a:solidFill>
                  <a:schemeClr val="tx1">
                    <a:lumMod val="85000"/>
                    <a:lumOff val="15000"/>
                  </a:schemeClr>
                </a:solidFill>
                <a:effectLst/>
                <a:latin typeface="+mj-lt"/>
                <a:ea typeface="+mn-ea"/>
                <a:cs typeface="+mn-cs"/>
              </a:defRPr>
            </a:lvl1pPr>
          </a:lstStyle>
          <a:p>
            <a:pPr algn="r"/>
            <a:r>
              <a:rPr lang="fa-IR" sz="3500" dirty="0">
                <a:solidFill>
                  <a:srgbClr val="C00000"/>
                </a:solidFill>
                <a:cs typeface="B Titr" panose="00000700000000000000" pitchFamily="2" charset="-78"/>
              </a:rPr>
              <a:t>نکته شماره 8:</a:t>
            </a:r>
          </a:p>
        </p:txBody>
      </p:sp>
      <p:pic>
        <p:nvPicPr>
          <p:cNvPr id="4" name="Picture 2" descr="طرح گرافیکی و کارتونی مداد نارنجی فارغ التحصیل شده">
            <a:extLst>
              <a:ext uri="{FF2B5EF4-FFF2-40B4-BE49-F238E27FC236}">
                <a16:creationId xmlns:a16="http://schemas.microsoft.com/office/drawing/2014/main" id="{EC204527-F455-4F74-A994-6B4B3F4BABF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9899560" y="1062414"/>
            <a:ext cx="1674254" cy="1674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332590"/>
      </p:ext>
    </p:extLst>
  </p:cSld>
  <p:clrMapOvr>
    <a:masterClrMapping/>
  </p:clrMapOvr>
  <p:transition spd="slow">
    <p:cove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9390D99-055D-4EA9-AAF5-B1D9A1024620}"/>
              </a:ext>
            </a:extLst>
          </p:cNvPr>
          <p:cNvSpPr>
            <a:spLocks noGrp="1"/>
          </p:cNvSpPr>
          <p:nvPr>
            <p:ph type="ctrTitle"/>
          </p:nvPr>
        </p:nvSpPr>
        <p:spPr>
          <a:xfrm>
            <a:off x="9177315" y="1910053"/>
            <a:ext cx="3014685" cy="3254375"/>
          </a:xfrm>
        </p:spPr>
        <p:txBody>
          <a:bodyPr anchor="t">
            <a:normAutofit/>
          </a:bodyPr>
          <a:lstStyle/>
          <a:p>
            <a:pPr algn="ctr"/>
            <a:r>
              <a:rPr lang="fa-IR" sz="4500" b="1" dirty="0">
                <a:solidFill>
                  <a:schemeClr val="accent4">
                    <a:lumMod val="50000"/>
                  </a:schemeClr>
                </a:solidFill>
                <a:cs typeface="B Zar" panose="00000400000000000000" pitchFamily="2" charset="-78"/>
              </a:rPr>
              <a:t>نحوه ارزشیابی</a:t>
            </a:r>
            <a:br>
              <a:rPr lang="fa-IR" sz="4500" b="1" dirty="0">
                <a:solidFill>
                  <a:schemeClr val="accent4">
                    <a:lumMod val="50000"/>
                  </a:schemeClr>
                </a:solidFill>
                <a:cs typeface="B Zar" panose="00000400000000000000" pitchFamily="2" charset="-78"/>
              </a:rPr>
            </a:br>
            <a:r>
              <a:rPr lang="fa-IR" sz="4500" b="1" dirty="0">
                <a:solidFill>
                  <a:schemeClr val="accent4">
                    <a:lumMod val="50000"/>
                  </a:schemeClr>
                </a:solidFill>
                <a:cs typeface="B Zar" panose="00000400000000000000" pitchFamily="2" charset="-78"/>
              </a:rPr>
              <a:t> پایان نامه</a:t>
            </a:r>
            <a:endParaRPr lang="en-US" sz="4500" b="1" dirty="0">
              <a:solidFill>
                <a:schemeClr val="accent4">
                  <a:lumMod val="50000"/>
                </a:schemeClr>
              </a:solidFill>
              <a:cs typeface="B Zar" panose="00000400000000000000" pitchFamily="2" charset="-78"/>
            </a:endParaRPr>
          </a:p>
        </p:txBody>
      </p:sp>
      <p:sp>
        <p:nvSpPr>
          <p:cNvPr id="6" name="Subtitle 5">
            <a:extLst>
              <a:ext uri="{FF2B5EF4-FFF2-40B4-BE49-F238E27FC236}">
                <a16:creationId xmlns:a16="http://schemas.microsoft.com/office/drawing/2014/main" id="{44305E5F-A742-4355-A67C-29BCFC4C3B5E}"/>
              </a:ext>
            </a:extLst>
          </p:cNvPr>
          <p:cNvSpPr>
            <a:spLocks noGrp="1"/>
          </p:cNvSpPr>
          <p:nvPr>
            <p:ph type="subTitle" idx="1"/>
          </p:nvPr>
        </p:nvSpPr>
        <p:spPr>
          <a:xfrm>
            <a:off x="6096000" y="3673228"/>
            <a:ext cx="2910625" cy="212725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normAutofit/>
          </a:bodyPr>
          <a:lstStyle/>
          <a:p>
            <a:pPr algn="ctr"/>
            <a:r>
              <a:rPr lang="en-US" sz="3000" dirty="0" err="1">
                <a:solidFill>
                  <a:srgbClr val="002060"/>
                </a:solidFill>
                <a:latin typeface="Times New Roman" panose="02020603050405020304" pitchFamily="18" charset="0"/>
                <a:cs typeface="Times New Roman" panose="02020603050405020304" pitchFamily="18" charset="0"/>
              </a:rPr>
              <a:t>Ph.D</a:t>
            </a:r>
            <a:r>
              <a:rPr lang="en-US" sz="3000" dirty="0">
                <a:solidFill>
                  <a:srgbClr val="002060"/>
                </a:solidFill>
                <a:latin typeface="Times New Roman" panose="02020603050405020304" pitchFamily="18" charset="0"/>
                <a:cs typeface="Times New Roman" panose="02020603050405020304" pitchFamily="18" charset="0"/>
              </a:rPr>
              <a:t> </a:t>
            </a:r>
          </a:p>
          <a:p>
            <a:pPr algn="ctr"/>
            <a:r>
              <a:rPr lang="en-US" sz="3000" dirty="0">
                <a:solidFill>
                  <a:srgbClr val="002060"/>
                </a:solidFill>
                <a:latin typeface="Times New Roman" panose="02020603050405020304" pitchFamily="18" charset="0"/>
                <a:cs typeface="Times New Roman" panose="02020603050405020304" pitchFamily="18" charset="0"/>
              </a:rPr>
              <a:t>by research</a:t>
            </a:r>
            <a:endParaRPr lang="fa-IR" sz="3000" dirty="0">
              <a:solidFill>
                <a:srgbClr val="002060"/>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4E6DA5FB-CB43-4F9B-B067-E690CB115691}"/>
              </a:ext>
            </a:extLst>
          </p:cNvPr>
          <p:cNvSpPr>
            <a:spLocks noGrp="1"/>
          </p:cNvSpPr>
          <p:nvPr>
            <p:ph type="sldNum" sz="quarter" idx="12"/>
          </p:nvPr>
        </p:nvSpPr>
        <p:spPr>
          <a:xfrm>
            <a:off x="4714496" y="6362494"/>
            <a:ext cx="1530927" cy="365125"/>
          </a:xfrm>
        </p:spPr>
        <p:txBody>
          <a:bodyPr/>
          <a:lstStyle/>
          <a:p>
            <a:pPr algn="ctr"/>
            <a:fld id="{579D9C67-7A85-408B-9FE5-31A63F206F51}" type="slidenum">
              <a:rPr lang="fa-IR" sz="1500" smtClean="0">
                <a:solidFill>
                  <a:srgbClr val="002060"/>
                </a:solidFill>
              </a:rPr>
              <a:pPr algn="ctr"/>
              <a:t>46</a:t>
            </a:fld>
            <a:endParaRPr lang="fa-IR" sz="1500" dirty="0">
              <a:solidFill>
                <a:srgbClr val="002060"/>
              </a:solidFill>
            </a:endParaRPr>
          </a:p>
        </p:txBody>
      </p:sp>
      <p:sp>
        <p:nvSpPr>
          <p:cNvPr id="5" name="Oval 4">
            <a:extLst>
              <a:ext uri="{FF2B5EF4-FFF2-40B4-BE49-F238E27FC236}">
                <a16:creationId xmlns:a16="http://schemas.microsoft.com/office/drawing/2014/main" id="{0F35887F-8225-4C4B-9957-C6DE8E200343}"/>
              </a:ext>
            </a:extLst>
          </p:cNvPr>
          <p:cNvSpPr/>
          <p:nvPr/>
        </p:nvSpPr>
        <p:spPr>
          <a:xfrm>
            <a:off x="6413679" y="1057522"/>
            <a:ext cx="2047741" cy="1871127"/>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500" dirty="0" err="1">
                <a:solidFill>
                  <a:srgbClr val="002060"/>
                </a:solidFill>
                <a:latin typeface="Times New Roman" panose="02020603050405020304" pitchFamily="18" charset="0"/>
                <a:cs typeface="Times New Roman" panose="02020603050405020304" pitchFamily="18" charset="0"/>
              </a:rPr>
              <a:t>Ph.D</a:t>
            </a:r>
            <a:endParaRPr lang="fa-IR" sz="4500" dirty="0">
              <a:solidFill>
                <a:srgbClr val="002060"/>
              </a:solidFill>
              <a:latin typeface="Times New Roman" panose="02020603050405020304" pitchFamily="18" charset="0"/>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BD91C4E7-F859-410F-9C20-DBAF4C6C1CA1}"/>
              </a:ext>
            </a:extLst>
          </p:cNvPr>
          <p:cNvCxnSpPr>
            <a:cxnSpLocks/>
            <a:stCxn id="5" idx="2"/>
          </p:cNvCxnSpPr>
          <p:nvPr/>
        </p:nvCxnSpPr>
        <p:spPr>
          <a:xfrm flipH="1">
            <a:off x="4546242" y="1993086"/>
            <a:ext cx="1867437" cy="0"/>
          </a:xfrm>
          <a:prstGeom prst="straightConnector1">
            <a:avLst/>
          </a:prstGeom>
          <a:ln w="762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Arrow Connector 9">
            <a:extLst>
              <a:ext uri="{FF2B5EF4-FFF2-40B4-BE49-F238E27FC236}">
                <a16:creationId xmlns:a16="http://schemas.microsoft.com/office/drawing/2014/main" id="{56F6471A-D243-44C5-A2E9-1E15E4DFC0F0}"/>
              </a:ext>
            </a:extLst>
          </p:cNvPr>
          <p:cNvCxnSpPr>
            <a:cxnSpLocks/>
          </p:cNvCxnSpPr>
          <p:nvPr/>
        </p:nvCxnSpPr>
        <p:spPr>
          <a:xfrm flipH="1" flipV="1">
            <a:off x="4391696" y="4736853"/>
            <a:ext cx="1704305" cy="7593"/>
          </a:xfrm>
          <a:prstGeom prst="straightConnector1">
            <a:avLst/>
          </a:prstGeom>
          <a:ln w="762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Rectangle: Rounded Corners 11">
            <a:extLst>
              <a:ext uri="{FF2B5EF4-FFF2-40B4-BE49-F238E27FC236}">
                <a16:creationId xmlns:a16="http://schemas.microsoft.com/office/drawing/2014/main" id="{A26D1893-FD43-44CB-A92E-B8E9A4743340}"/>
              </a:ext>
            </a:extLst>
          </p:cNvPr>
          <p:cNvSpPr/>
          <p:nvPr/>
        </p:nvSpPr>
        <p:spPr>
          <a:xfrm>
            <a:off x="515155" y="875763"/>
            <a:ext cx="4031087" cy="205288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500" b="1" dirty="0">
                <a:solidFill>
                  <a:srgbClr val="002060"/>
                </a:solidFill>
                <a:cs typeface="B Nazanin" panose="00000400000000000000" pitchFamily="2" charset="-78"/>
              </a:rPr>
              <a:t>18 نمره پایان نامه</a:t>
            </a:r>
          </a:p>
          <a:p>
            <a:pPr algn="ctr"/>
            <a:r>
              <a:rPr lang="fa-IR" sz="3500" b="1" dirty="0">
                <a:solidFill>
                  <a:srgbClr val="002060"/>
                </a:solidFill>
                <a:cs typeface="B Nazanin" panose="00000400000000000000" pitchFamily="2" charset="-78"/>
              </a:rPr>
              <a:t>2 نمره مقاله</a:t>
            </a:r>
          </a:p>
        </p:txBody>
      </p:sp>
      <p:sp>
        <p:nvSpPr>
          <p:cNvPr id="13" name="Rectangle: Rounded Corners 12">
            <a:extLst>
              <a:ext uri="{FF2B5EF4-FFF2-40B4-BE49-F238E27FC236}">
                <a16:creationId xmlns:a16="http://schemas.microsoft.com/office/drawing/2014/main" id="{75F67CE9-0EAA-42FE-8102-9DA2EBA5FFA3}"/>
              </a:ext>
            </a:extLst>
          </p:cNvPr>
          <p:cNvSpPr/>
          <p:nvPr/>
        </p:nvSpPr>
        <p:spPr>
          <a:xfrm>
            <a:off x="515155" y="3747592"/>
            <a:ext cx="3876541" cy="205288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500" b="1" dirty="0">
                <a:solidFill>
                  <a:srgbClr val="002060"/>
                </a:solidFill>
                <a:cs typeface="B Nazanin" panose="00000400000000000000" pitchFamily="2" charset="-78"/>
              </a:rPr>
              <a:t>17 نمره پایان نامه</a:t>
            </a:r>
          </a:p>
          <a:p>
            <a:pPr algn="ctr"/>
            <a:r>
              <a:rPr lang="fa-IR" sz="3500" b="1" dirty="0">
                <a:solidFill>
                  <a:srgbClr val="002060"/>
                </a:solidFill>
                <a:cs typeface="B Nazanin" panose="00000400000000000000" pitchFamily="2" charset="-78"/>
              </a:rPr>
              <a:t>3 نمره مقاله</a:t>
            </a:r>
          </a:p>
        </p:txBody>
      </p:sp>
      <p:pic>
        <p:nvPicPr>
          <p:cNvPr id="5122" name="Picture 2" descr="پایان نامه بررسی تاثیر ارزشیابی توصیفی در پیشرفت تحصیلی دانش آموزان دوره  ابتدایی - اورامان پروجکت">
            <a:extLst>
              <a:ext uri="{FF2B5EF4-FFF2-40B4-BE49-F238E27FC236}">
                <a16:creationId xmlns:a16="http://schemas.microsoft.com/office/drawing/2014/main" id="{3A9ADA13-3A0B-489E-B7B5-E5203429A42C}"/>
              </a:ext>
            </a:extLst>
          </p:cNvPr>
          <p:cNvPicPr>
            <a:picLocks noChangeAspect="1" noChangeArrowheads="1"/>
          </p:cNvPicPr>
          <p:nvPr/>
        </p:nvPicPr>
        <p:blipFill rotWithShape="1">
          <a:blip r:embed="rId2">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b="38172"/>
          <a:stretch/>
        </p:blipFill>
        <p:spPr bwMode="auto">
          <a:xfrm>
            <a:off x="8862006" y="5445120"/>
            <a:ext cx="2058530" cy="1272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983604"/>
      </p:ext>
    </p:extLst>
  </p:cSld>
  <p:clrMapOvr>
    <a:masterClrMapping/>
  </p:clrMapOvr>
  <p:transition spd="slow">
    <p:cove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4A75-5894-4057-9903-8E191AFB0C8E}"/>
              </a:ext>
            </a:extLst>
          </p:cNvPr>
          <p:cNvSpPr>
            <a:spLocks noGrp="1"/>
          </p:cNvSpPr>
          <p:nvPr>
            <p:ph type="ctrTitle"/>
          </p:nvPr>
        </p:nvSpPr>
        <p:spPr>
          <a:xfrm>
            <a:off x="1100015" y="2006786"/>
            <a:ext cx="7315200" cy="3255264"/>
          </a:xfrm>
        </p:spPr>
        <p:txBody>
          <a:bodyPr>
            <a:normAutofit fontScale="90000"/>
          </a:bodyPr>
          <a:lstStyle/>
          <a:p>
            <a:pPr algn="ctr"/>
            <a:r>
              <a:rPr lang="fa-IR" sz="6000" b="1" dirty="0">
                <a:solidFill>
                  <a:srgbClr val="002060"/>
                </a:solidFill>
                <a:cs typeface="B Nazanin" panose="00000400000000000000" pitchFamily="2" charset="-78"/>
              </a:rPr>
              <a:t>رتبه و نمره پایان نامه در کارنامه ثبت می شود ولی در میانگین کل محاسبه نمی گردد.</a:t>
            </a:r>
            <a:br>
              <a:rPr lang="fa-IR" sz="6000" b="1" dirty="0">
                <a:solidFill>
                  <a:srgbClr val="002060"/>
                </a:solidFill>
                <a:cs typeface="B Nazanin" panose="00000400000000000000" pitchFamily="2" charset="-78"/>
              </a:rPr>
            </a:br>
            <a:endParaRPr lang="fa-IR" dirty="0">
              <a:solidFill>
                <a:srgbClr val="002060"/>
              </a:solidFill>
              <a:cs typeface="B Nazanin" panose="00000400000000000000" pitchFamily="2" charset="-78"/>
            </a:endParaRPr>
          </a:p>
        </p:txBody>
      </p:sp>
      <p:sp>
        <p:nvSpPr>
          <p:cNvPr id="3" name="Slide Number Placeholder 2">
            <a:extLst>
              <a:ext uri="{FF2B5EF4-FFF2-40B4-BE49-F238E27FC236}">
                <a16:creationId xmlns:a16="http://schemas.microsoft.com/office/drawing/2014/main" id="{D3C3CFA9-D3E4-4DBB-8FF9-E9CB3DA35F01}"/>
              </a:ext>
            </a:extLst>
          </p:cNvPr>
          <p:cNvSpPr>
            <a:spLocks noGrp="1"/>
          </p:cNvSpPr>
          <p:nvPr>
            <p:ph type="sldNum" sz="quarter" idx="12"/>
          </p:nvPr>
        </p:nvSpPr>
        <p:spPr>
          <a:xfrm>
            <a:off x="3992151" y="6317714"/>
            <a:ext cx="1530927" cy="365125"/>
          </a:xfrm>
        </p:spPr>
        <p:txBody>
          <a:bodyPr/>
          <a:lstStyle/>
          <a:p>
            <a:pPr algn="ctr"/>
            <a:fld id="{579D9C67-7A85-408B-9FE5-31A63F206F51}" type="slidenum">
              <a:rPr lang="fa-IR" sz="1500" smtClean="0">
                <a:solidFill>
                  <a:srgbClr val="002060"/>
                </a:solidFill>
              </a:rPr>
              <a:pPr algn="ctr"/>
              <a:t>47</a:t>
            </a:fld>
            <a:endParaRPr lang="fa-IR" sz="1500" dirty="0">
              <a:solidFill>
                <a:srgbClr val="002060"/>
              </a:solidFill>
            </a:endParaRPr>
          </a:p>
        </p:txBody>
      </p:sp>
      <p:sp>
        <p:nvSpPr>
          <p:cNvPr id="5" name="TextBox 4">
            <a:extLst>
              <a:ext uri="{FF2B5EF4-FFF2-40B4-BE49-F238E27FC236}">
                <a16:creationId xmlns:a16="http://schemas.microsoft.com/office/drawing/2014/main" id="{B0F6F098-0015-429D-9AC5-03EE5EB302CA}"/>
              </a:ext>
            </a:extLst>
          </p:cNvPr>
          <p:cNvSpPr txBox="1"/>
          <p:nvPr/>
        </p:nvSpPr>
        <p:spPr>
          <a:xfrm>
            <a:off x="9806188" y="2487700"/>
            <a:ext cx="2385812" cy="1477328"/>
          </a:xfrm>
          <a:prstGeom prst="rect">
            <a:avLst/>
          </a:prstGeom>
          <a:noFill/>
        </p:spPr>
        <p:txBody>
          <a:bodyPr wrap="square">
            <a:spAutoFit/>
          </a:bodyPr>
          <a:lstStyle/>
          <a:p>
            <a:r>
              <a:rPr lang="fa-IR" sz="4500" b="1" dirty="0">
                <a:solidFill>
                  <a:schemeClr val="accent4">
                    <a:lumMod val="50000"/>
                  </a:schemeClr>
                </a:solidFill>
                <a:cs typeface="B Zar" panose="00000400000000000000" pitchFamily="2" charset="-78"/>
              </a:rPr>
              <a:t>ثبت نمره پایان نامه</a:t>
            </a:r>
            <a:endParaRPr lang="fa-IR" sz="4500" dirty="0"/>
          </a:p>
        </p:txBody>
      </p:sp>
      <p:pic>
        <p:nvPicPr>
          <p:cNvPr id="27650" name="Picture 2" descr="ترجمه | تدریس عربی کنکور استاد نژادعلی">
            <a:extLst>
              <a:ext uri="{FF2B5EF4-FFF2-40B4-BE49-F238E27FC236}">
                <a16:creationId xmlns:a16="http://schemas.microsoft.com/office/drawing/2014/main" id="{46FAB5BE-7BD9-4659-A1ED-A3CA4830C4F1}"/>
              </a:ext>
            </a:extLst>
          </p:cNvPr>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415215" y="4424761"/>
            <a:ext cx="1674577" cy="1674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958473"/>
      </p:ext>
    </p:extLst>
  </p:cSld>
  <p:clrMapOvr>
    <a:masterClrMapping/>
  </p:clrMapOvr>
  <p:transition spd="slow">
    <p:cove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فایل لایه باز قاب و فریم با طرح اسلیمی | پیکفری">
            <a:extLst>
              <a:ext uri="{FF2B5EF4-FFF2-40B4-BE49-F238E27FC236}">
                <a16:creationId xmlns:a16="http://schemas.microsoft.com/office/drawing/2014/main" id="{586DF376-C785-4BA2-A55B-5D9CA66F1700}"/>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3951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F7D1233-A7DB-4FAA-9F34-6EEEBF2BC5D9}"/>
              </a:ext>
            </a:extLst>
          </p:cNvPr>
          <p:cNvSpPr>
            <a:spLocks noGrp="1"/>
          </p:cNvSpPr>
          <p:nvPr>
            <p:ph type="title"/>
          </p:nvPr>
        </p:nvSpPr>
        <p:spPr>
          <a:xfrm>
            <a:off x="1571236" y="754240"/>
            <a:ext cx="8765743" cy="4148346"/>
          </a:xfrm>
        </p:spPr>
        <p:txBody>
          <a:bodyPr>
            <a:normAutofit/>
          </a:bodyPr>
          <a:lstStyle/>
          <a:p>
            <a:pPr algn="ctr" rtl="0">
              <a:lnSpc>
                <a:spcPct val="200000"/>
              </a:lnSpc>
            </a:pPr>
            <a:r>
              <a:rPr lang="fa-IR" sz="4500" b="1" dirty="0">
                <a:solidFill>
                  <a:schemeClr val="tx1">
                    <a:lumMod val="95000"/>
                    <a:lumOff val="5000"/>
                  </a:schemeClr>
                </a:solidFill>
                <a:latin typeface="IranNastaliq" panose="02000503000000020003" pitchFamily="2" charset="0"/>
                <a:cs typeface="IranNastaliq" panose="02000503000000020003" pitchFamily="2" charset="0"/>
              </a:rPr>
              <a:t>امام علی  علیه السلام:</a:t>
            </a:r>
            <a:br>
              <a:rPr lang="fa-IR" sz="5000" b="1" dirty="0">
                <a:solidFill>
                  <a:schemeClr val="tx1">
                    <a:lumMod val="95000"/>
                    <a:lumOff val="5000"/>
                  </a:schemeClr>
                </a:solidFill>
                <a:latin typeface="IranNastaliq" panose="02000503000000020003" pitchFamily="2" charset="0"/>
                <a:cs typeface="IranNastaliq" panose="02000503000000020003" pitchFamily="2" charset="0"/>
              </a:rPr>
            </a:br>
            <a:r>
              <a:rPr lang="fa-IR" sz="4100" b="1" i="0" dirty="0">
                <a:solidFill>
                  <a:srgbClr val="1F1F1F"/>
                </a:solidFill>
                <a:effectLst/>
                <a:latin typeface="IranNastaliq" panose="02020505000000020003" pitchFamily="18" charset="0"/>
                <a:cs typeface="IranNastaliq" panose="02020505000000020003" pitchFamily="18" charset="0"/>
              </a:rPr>
              <a:t>فضاى هر ظرفى در   اثر محتواى خود تنگ‏تر مى‏شود مگر ظرف دانش كه  با تحصيل علوم، فضاى آن بازتر مى‏گردد.</a:t>
            </a:r>
            <a:endParaRPr lang="fa-IR" sz="4100" b="1" dirty="0">
              <a:solidFill>
                <a:schemeClr val="tx1">
                  <a:lumMod val="95000"/>
                  <a:lumOff val="5000"/>
                </a:schemeClr>
              </a:solidFill>
              <a:latin typeface="IranNastaliq" panose="02020505000000020003" pitchFamily="18" charset="0"/>
              <a:cs typeface="IranNastaliq" panose="02020505000000020003" pitchFamily="18" charset="0"/>
            </a:endParaRPr>
          </a:p>
        </p:txBody>
      </p:sp>
      <p:sp>
        <p:nvSpPr>
          <p:cNvPr id="3" name="Slide Number Placeholder 2">
            <a:extLst>
              <a:ext uri="{FF2B5EF4-FFF2-40B4-BE49-F238E27FC236}">
                <a16:creationId xmlns:a16="http://schemas.microsoft.com/office/drawing/2014/main" id="{294DE8D4-FF97-4743-A84D-514D8DB6B60D}"/>
              </a:ext>
            </a:extLst>
          </p:cNvPr>
          <p:cNvSpPr>
            <a:spLocks noGrp="1"/>
          </p:cNvSpPr>
          <p:nvPr>
            <p:ph type="sldNum" sz="quarter" idx="12"/>
          </p:nvPr>
        </p:nvSpPr>
        <p:spPr/>
        <p:txBody>
          <a:bodyPr/>
          <a:lstStyle/>
          <a:p>
            <a:fld id="{579D9C67-7A85-408B-9FE5-31A63F206F51}" type="slidenum">
              <a:rPr lang="fa-IR" smtClean="0"/>
              <a:t>48</a:t>
            </a:fld>
            <a:endParaRPr lang="fa-IR" dirty="0"/>
          </a:p>
        </p:txBody>
      </p:sp>
      <p:pic>
        <p:nvPicPr>
          <p:cNvPr id="7178" name="Picture 10" descr="جوانان و تحصیل علم و دانش | پایگاه علمی فرهنگی اعتقادی الشیعه">
            <a:extLst>
              <a:ext uri="{FF2B5EF4-FFF2-40B4-BE49-F238E27FC236}">
                <a16:creationId xmlns:a16="http://schemas.microsoft.com/office/drawing/2014/main" id="{C3006459-D01C-41E0-BBEB-DDD3AC667907}"/>
              </a:ext>
            </a:extLst>
          </p:cNvPr>
          <p:cNvPicPr>
            <a:picLocks noChangeAspect="1" noChangeArrowheads="1"/>
          </p:cNvPicPr>
          <p:nvPr/>
        </p:nvPicPr>
        <p:blipFill rotWithShape="1">
          <a:blip r:embed="rId3">
            <a:clrChange>
              <a:clrFrom>
                <a:srgbClr val="D4B342"/>
              </a:clrFrom>
              <a:clrTo>
                <a:srgbClr val="D4B342">
                  <a:alpha val="0"/>
                </a:srgbClr>
              </a:clrTo>
            </a:clrChange>
            <a:extLst>
              <a:ext uri="{28A0092B-C50C-407E-A947-70E740481C1C}">
                <a14:useLocalDpi xmlns:a14="http://schemas.microsoft.com/office/drawing/2010/main" val="0"/>
              </a:ext>
            </a:extLst>
          </a:blip>
          <a:srcRect l="21574" r="24933" b="9266"/>
          <a:stretch/>
        </p:blipFill>
        <p:spPr bwMode="auto">
          <a:xfrm>
            <a:off x="4587567" y="4508938"/>
            <a:ext cx="2800605" cy="1897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513693"/>
      </p:ext>
    </p:extLst>
  </p:cSld>
  <p:clrMapOvr>
    <a:masterClrMapping/>
  </p:clrMapOvr>
  <p:transition spd="slow">
    <p:cove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عکس گلهای زیبا طبیعی - عکس نودی">
            <a:extLst>
              <a:ext uri="{FF2B5EF4-FFF2-40B4-BE49-F238E27FC236}">
                <a16:creationId xmlns:a16="http://schemas.microsoft.com/office/drawing/2014/main" id="{BEE4D61C-9A52-460A-B57E-FA19D02BD6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r="14141" b="663"/>
          <a:stretch/>
        </p:blipFill>
        <p:spPr bwMode="auto">
          <a:xfrm>
            <a:off x="0" y="0"/>
            <a:ext cx="1213182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27B1753-55B0-436D-8EEF-24975721F9BD}"/>
              </a:ext>
            </a:extLst>
          </p:cNvPr>
          <p:cNvSpPr>
            <a:spLocks noGrp="1"/>
          </p:cNvSpPr>
          <p:nvPr>
            <p:ph type="title"/>
          </p:nvPr>
        </p:nvSpPr>
        <p:spPr>
          <a:xfrm>
            <a:off x="3130453" y="1461545"/>
            <a:ext cx="12131824" cy="5012046"/>
          </a:xfrm>
        </p:spPr>
        <p:txBody>
          <a:bodyPr>
            <a:normAutofit/>
          </a:bodyPr>
          <a:lstStyle/>
          <a:p>
            <a:pPr algn="ctr"/>
            <a:r>
              <a:rPr lang="fa-IR" sz="8000" b="1" dirty="0">
                <a:solidFill>
                  <a:schemeClr val="tx1">
                    <a:lumMod val="95000"/>
                    <a:lumOff val="5000"/>
                  </a:schemeClr>
                </a:solidFill>
                <a:latin typeface="IranNastaliq" panose="02000503000000020003" pitchFamily="2" charset="0"/>
                <a:cs typeface="IranNastaliq" panose="02000503000000020003" pitchFamily="2" charset="0"/>
              </a:rPr>
              <a:t>با تشکر فراوان</a:t>
            </a:r>
            <a:br>
              <a:rPr lang="fa-IR" sz="8000" b="1" dirty="0">
                <a:solidFill>
                  <a:schemeClr val="tx1">
                    <a:lumMod val="95000"/>
                    <a:lumOff val="5000"/>
                  </a:schemeClr>
                </a:solidFill>
                <a:latin typeface="IranNastaliq" panose="02000503000000020003" pitchFamily="2" charset="0"/>
                <a:cs typeface="IranNastaliq" panose="02000503000000020003" pitchFamily="2" charset="0"/>
              </a:rPr>
            </a:br>
            <a:br>
              <a:rPr lang="fa-IR" sz="8000" b="1" dirty="0">
                <a:solidFill>
                  <a:schemeClr val="tx1">
                    <a:lumMod val="95000"/>
                    <a:lumOff val="5000"/>
                  </a:schemeClr>
                </a:solidFill>
                <a:latin typeface="IranNastaliq" panose="02000503000000020003" pitchFamily="2" charset="0"/>
                <a:cs typeface="IranNastaliq" panose="02000503000000020003" pitchFamily="2" charset="0"/>
              </a:rPr>
            </a:br>
            <a:r>
              <a:rPr lang="fa-IR" sz="8000" b="1" dirty="0">
                <a:solidFill>
                  <a:schemeClr val="tx1">
                    <a:lumMod val="95000"/>
                    <a:lumOff val="5000"/>
                  </a:schemeClr>
                </a:solidFill>
                <a:latin typeface="IranNastaliq" panose="02000503000000020003" pitchFamily="2" charset="0"/>
                <a:cs typeface="IranNastaliq" panose="02000503000000020003" pitchFamily="2" charset="0"/>
              </a:rPr>
              <a:t> از توجه شما عزیزان</a:t>
            </a:r>
          </a:p>
        </p:txBody>
      </p:sp>
      <p:sp>
        <p:nvSpPr>
          <p:cNvPr id="3" name="Slide Number Placeholder 2">
            <a:extLst>
              <a:ext uri="{FF2B5EF4-FFF2-40B4-BE49-F238E27FC236}">
                <a16:creationId xmlns:a16="http://schemas.microsoft.com/office/drawing/2014/main" id="{A86DC501-4959-4BF0-880A-ECC59EBB517D}"/>
              </a:ext>
            </a:extLst>
          </p:cNvPr>
          <p:cNvSpPr>
            <a:spLocks noGrp="1"/>
          </p:cNvSpPr>
          <p:nvPr>
            <p:ph type="sldNum" sz="quarter" idx="12"/>
          </p:nvPr>
        </p:nvSpPr>
        <p:spPr>
          <a:xfrm>
            <a:off x="-302294" y="4153915"/>
            <a:ext cx="1463040" cy="256032"/>
          </a:xfrm>
        </p:spPr>
        <p:txBody>
          <a:bodyPr/>
          <a:lstStyle/>
          <a:p>
            <a:fld id="{579D9C67-7A85-408B-9FE5-31A63F206F51}" type="slidenum">
              <a:rPr lang="fa-IR" smtClean="0"/>
              <a:t>49</a:t>
            </a:fld>
            <a:endParaRPr lang="fa-IR" dirty="0"/>
          </a:p>
        </p:txBody>
      </p:sp>
    </p:spTree>
    <p:extLst>
      <p:ext uri="{BB962C8B-B14F-4D97-AF65-F5344CB8AC3E}">
        <p14:creationId xmlns:p14="http://schemas.microsoft.com/office/powerpoint/2010/main" val="2268488353"/>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E7CE46-7366-48E1-8BAA-EBD98F35B0B4}"/>
              </a:ext>
            </a:extLst>
          </p:cNvPr>
          <p:cNvSpPr>
            <a:spLocks noGrp="1"/>
          </p:cNvSpPr>
          <p:nvPr>
            <p:ph type="body" idx="1"/>
          </p:nvPr>
        </p:nvSpPr>
        <p:spPr>
          <a:xfrm>
            <a:off x="1282208" y="336280"/>
            <a:ext cx="9627583" cy="2529589"/>
          </a:xfrm>
        </p:spPr>
        <p:txBody>
          <a:bodyPr>
            <a:noAutofit/>
          </a:bodyPr>
          <a:lstStyle/>
          <a:p>
            <a:pPr>
              <a:lnSpc>
                <a:spcPct val="150000"/>
              </a:lnSpc>
            </a:pPr>
            <a:r>
              <a:rPr lang="fa-IR" sz="5000" b="1" dirty="0">
                <a:solidFill>
                  <a:schemeClr val="tx1">
                    <a:lumMod val="95000"/>
                    <a:lumOff val="5000"/>
                  </a:schemeClr>
                </a:solidFill>
                <a:cs typeface="B Zar" panose="00000400000000000000" pitchFamily="2" charset="-78"/>
              </a:rPr>
              <a:t>نشانی الکترونیکی </a:t>
            </a:r>
            <a:br>
              <a:rPr lang="fa-IR" sz="5000" b="1" dirty="0">
                <a:solidFill>
                  <a:schemeClr val="tx1">
                    <a:lumMod val="95000"/>
                    <a:lumOff val="5000"/>
                  </a:schemeClr>
                </a:solidFill>
                <a:cs typeface="B Zar" panose="00000400000000000000" pitchFamily="2" charset="-78"/>
              </a:rPr>
            </a:br>
            <a:r>
              <a:rPr lang="fa-IR" sz="5000" b="1" dirty="0">
                <a:solidFill>
                  <a:schemeClr val="tx1">
                    <a:lumMod val="95000"/>
                    <a:lumOff val="5000"/>
                  </a:schemeClr>
                </a:solidFill>
                <a:cs typeface="B Zar" panose="00000400000000000000" pitchFamily="2" charset="-78"/>
              </a:rPr>
              <a:t>مدیریت تحصیلات تکمیلی دانشگاه:</a:t>
            </a:r>
          </a:p>
          <a:p>
            <a:pPr>
              <a:lnSpc>
                <a:spcPct val="150000"/>
              </a:lnSpc>
            </a:pPr>
            <a:r>
              <a:rPr lang="en-US" sz="5000" b="1" u="sng" dirty="0">
                <a:solidFill>
                  <a:schemeClr val="accent6">
                    <a:lumMod val="50000"/>
                  </a:schemeClr>
                </a:solidFill>
                <a:latin typeface="Times New Roman" panose="02020603050405020304" pitchFamily="18" charset="0"/>
                <a:cs typeface="Times New Roman" panose="02020603050405020304" pitchFamily="18" charset="0"/>
              </a:rPr>
              <a:t>http://postgraduates.kmu.ac.ir</a:t>
            </a:r>
            <a:br>
              <a:rPr lang="fa-IR" sz="5000" b="1" dirty="0">
                <a:cs typeface="B Zar" panose="00000400000000000000" pitchFamily="2" charset="-78"/>
              </a:rPr>
            </a:br>
            <a:r>
              <a:rPr lang="fa-IR" sz="5000" b="1" dirty="0">
                <a:solidFill>
                  <a:schemeClr val="tx1">
                    <a:lumMod val="95000"/>
                    <a:lumOff val="5000"/>
                  </a:schemeClr>
                </a:solidFill>
                <a:latin typeface="Times New Roman" panose="02020603050405020304" pitchFamily="18" charset="0"/>
                <a:cs typeface="B Zar" panose="00000400000000000000" pitchFamily="2" charset="-78"/>
              </a:rPr>
              <a:t>نشانی پست الکترونیکی:</a:t>
            </a:r>
            <a:br>
              <a:rPr lang="fa-IR" sz="50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sz="5000" b="1" dirty="0">
                <a:solidFill>
                  <a:schemeClr val="accent6">
                    <a:lumMod val="50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postgraduates@kmu.ac.ir</a:t>
            </a:r>
            <a:endParaRPr lang="fa-IR" sz="5000" dirty="0">
              <a:solidFill>
                <a:schemeClr val="accent6">
                  <a:lumMod val="50000"/>
                </a:schemeClr>
              </a:solidFill>
            </a:endParaRPr>
          </a:p>
        </p:txBody>
      </p:sp>
      <p:sp>
        <p:nvSpPr>
          <p:cNvPr id="2" name="Slide Number Placeholder 1">
            <a:extLst>
              <a:ext uri="{FF2B5EF4-FFF2-40B4-BE49-F238E27FC236}">
                <a16:creationId xmlns:a16="http://schemas.microsoft.com/office/drawing/2014/main" id="{66172BB2-7CB7-4906-ADE7-1CFA36AC00E9}"/>
              </a:ext>
            </a:extLst>
          </p:cNvPr>
          <p:cNvSpPr>
            <a:spLocks noGrp="1"/>
          </p:cNvSpPr>
          <p:nvPr>
            <p:ph type="sldNum" sz="quarter" idx="12"/>
          </p:nvPr>
        </p:nvSpPr>
        <p:spPr>
          <a:xfrm>
            <a:off x="5039868" y="6337739"/>
            <a:ext cx="2112264" cy="379928"/>
          </a:xfrm>
        </p:spPr>
        <p:txBody>
          <a:bodyPr/>
          <a:lstStyle/>
          <a:p>
            <a:pPr algn="ctr"/>
            <a:fld id="{579D9C67-7A85-408B-9FE5-31A63F206F51}" type="slidenum">
              <a:rPr lang="fa-IR" sz="1500" b="1" smtClean="0">
                <a:solidFill>
                  <a:srgbClr val="002060"/>
                </a:solidFill>
              </a:rPr>
              <a:pPr algn="ctr"/>
              <a:t>5</a:t>
            </a:fld>
            <a:endParaRPr lang="fa-IR" sz="1500" b="1" dirty="0">
              <a:solidFill>
                <a:srgbClr val="002060"/>
              </a:solidFill>
            </a:endParaRPr>
          </a:p>
        </p:txBody>
      </p:sp>
      <p:pic>
        <p:nvPicPr>
          <p:cNvPr id="1028" name="Picture 4" descr="مسدود شدن بيش از شش هزار سايت اينترنتي در مالزي - ایرنا">
            <a:extLst>
              <a:ext uri="{FF2B5EF4-FFF2-40B4-BE49-F238E27FC236}">
                <a16:creationId xmlns:a16="http://schemas.microsoft.com/office/drawing/2014/main" id="{DDCFFBFA-59CC-40E2-A134-A71E34091B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2820" y="751497"/>
            <a:ext cx="769725" cy="7383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آیا میدانید چرا به @ . اتساین (at sign) می گویند؟">
            <a:extLst>
              <a:ext uri="{FF2B5EF4-FFF2-40B4-BE49-F238E27FC236}">
                <a16:creationId xmlns:a16="http://schemas.microsoft.com/office/drawing/2014/main" id="{90A1A46B-CCBA-42BC-B161-29A8133CF6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8497" y="4260145"/>
            <a:ext cx="855765" cy="855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95025"/>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53C2A1-5C7F-44A3-8B0F-7353AB9EF811}"/>
              </a:ext>
            </a:extLst>
          </p:cNvPr>
          <p:cNvSpPr>
            <a:spLocks noGrp="1"/>
          </p:cNvSpPr>
          <p:nvPr>
            <p:ph type="sldNum" sz="quarter" idx="12"/>
          </p:nvPr>
        </p:nvSpPr>
        <p:spPr>
          <a:xfrm>
            <a:off x="5181948" y="6290441"/>
            <a:ext cx="2111881" cy="567559"/>
          </a:xfrm>
        </p:spPr>
        <p:txBody>
          <a:bodyPr/>
          <a:lstStyle/>
          <a:p>
            <a:pPr algn="ctr"/>
            <a:fld id="{579D9C67-7A85-408B-9FE5-31A63F206F51}" type="slidenum">
              <a:rPr lang="fa-IR" sz="1500" b="1" smtClean="0">
                <a:solidFill>
                  <a:srgbClr val="002060"/>
                </a:solidFill>
              </a:rPr>
              <a:pPr algn="ctr"/>
              <a:t>6</a:t>
            </a:fld>
            <a:endParaRPr lang="fa-IR" sz="1500" b="1" dirty="0">
              <a:solidFill>
                <a:srgbClr val="002060"/>
              </a:solidFill>
            </a:endParaRPr>
          </a:p>
        </p:txBody>
      </p:sp>
      <p:pic>
        <p:nvPicPr>
          <p:cNvPr id="4" name="Picture 3">
            <a:extLst>
              <a:ext uri="{FF2B5EF4-FFF2-40B4-BE49-F238E27FC236}">
                <a16:creationId xmlns:a16="http://schemas.microsoft.com/office/drawing/2014/main" id="{C7574259-99D8-23EB-1238-E86A90F24F77}"/>
              </a:ext>
            </a:extLst>
          </p:cNvPr>
          <p:cNvPicPr>
            <a:picLocks noChangeAspect="1"/>
          </p:cNvPicPr>
          <p:nvPr/>
        </p:nvPicPr>
        <p:blipFill>
          <a:blip r:embed="rId2"/>
          <a:srcRect l="16736" t="12667" r="16076" b="5500"/>
          <a:stretch/>
        </p:blipFill>
        <p:spPr>
          <a:xfrm>
            <a:off x="0" y="0"/>
            <a:ext cx="12192000" cy="6949440"/>
          </a:xfrm>
          <a:prstGeom prst="rect">
            <a:avLst/>
          </a:prstGeom>
        </p:spPr>
      </p:pic>
    </p:spTree>
    <p:extLst>
      <p:ext uri="{BB962C8B-B14F-4D97-AF65-F5344CB8AC3E}">
        <p14:creationId xmlns:p14="http://schemas.microsoft.com/office/powerpoint/2010/main" val="1259494690"/>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93F1B44-B800-4318-A6C7-08F148452B3F}"/>
              </a:ext>
            </a:extLst>
          </p:cNvPr>
          <p:cNvSpPr>
            <a:spLocks noGrp="1"/>
          </p:cNvSpPr>
          <p:nvPr>
            <p:ph type="subTitle" idx="1"/>
          </p:nvPr>
        </p:nvSpPr>
        <p:spPr>
          <a:xfrm>
            <a:off x="809221" y="1227526"/>
            <a:ext cx="10573555" cy="3078643"/>
          </a:xfrm>
        </p:spPr>
        <p:txBody>
          <a:bodyPr>
            <a:noAutofit/>
          </a:bodyPr>
          <a:lstStyle/>
          <a:p>
            <a:r>
              <a:rPr lang="fa-IR" sz="4000" b="1" dirty="0">
                <a:solidFill>
                  <a:srgbClr val="002060"/>
                </a:solidFill>
                <a:latin typeface="Times New Roman" panose="02020603050405020304" pitchFamily="18" charset="0"/>
                <a:cs typeface="B Titr" panose="00000700000000000000" pitchFamily="2" charset="-78"/>
              </a:rPr>
              <a:t>قوانین و مقررات آموزشی </a:t>
            </a:r>
          </a:p>
          <a:p>
            <a:endParaRPr lang="fa-IR" sz="4000" b="1" dirty="0">
              <a:solidFill>
                <a:srgbClr val="002060"/>
              </a:solidFill>
              <a:latin typeface="Times New Roman" panose="02020603050405020304" pitchFamily="18" charset="0"/>
              <a:cs typeface="B Titr" panose="00000700000000000000" pitchFamily="2" charset="-78"/>
            </a:endParaRPr>
          </a:p>
          <a:p>
            <a:r>
              <a:rPr lang="fa-IR" sz="4000" b="1" dirty="0">
                <a:solidFill>
                  <a:srgbClr val="002060"/>
                </a:solidFill>
                <a:latin typeface="Times New Roman" panose="02020603050405020304" pitchFamily="18" charset="0"/>
                <a:cs typeface="B Titr" panose="00000700000000000000" pitchFamily="2" charset="-78"/>
              </a:rPr>
              <a:t>مقطع دکتری تخصصی </a:t>
            </a:r>
            <a:r>
              <a:rPr lang="en-US" sz="4000" b="1" dirty="0">
                <a:solidFill>
                  <a:srgbClr val="002060"/>
                </a:solidFill>
                <a:latin typeface="Times New Roman" panose="02020603050405020304" pitchFamily="18" charset="0"/>
                <a:cs typeface="B Titr" panose="00000700000000000000" pitchFamily="2" charset="-78"/>
              </a:rPr>
              <a:t> (</a:t>
            </a:r>
            <a:r>
              <a:rPr lang="en-US" sz="4000" b="1" dirty="0" err="1">
                <a:solidFill>
                  <a:srgbClr val="002060"/>
                </a:solidFill>
                <a:latin typeface="Times New Roman" panose="02020603050405020304" pitchFamily="18" charset="0"/>
                <a:cs typeface="B Titr" panose="00000700000000000000" pitchFamily="2" charset="-78"/>
              </a:rPr>
              <a:t>Ph.D</a:t>
            </a:r>
            <a:r>
              <a:rPr lang="en-US" sz="4000" b="1" dirty="0">
                <a:solidFill>
                  <a:srgbClr val="002060"/>
                </a:solidFill>
                <a:latin typeface="Times New Roman" panose="02020603050405020304" pitchFamily="18" charset="0"/>
                <a:cs typeface="B Titr" panose="00000700000000000000" pitchFamily="2" charset="-78"/>
              </a:rPr>
              <a:t>)</a:t>
            </a:r>
            <a:endParaRPr lang="fa-IR" sz="4000" b="1" dirty="0">
              <a:solidFill>
                <a:srgbClr val="002060"/>
              </a:solidFill>
              <a:latin typeface="Times New Roman" panose="02020603050405020304" pitchFamily="18" charset="0"/>
              <a:cs typeface="B Titr" panose="00000700000000000000" pitchFamily="2" charset="-78"/>
            </a:endParaRPr>
          </a:p>
          <a:p>
            <a:endParaRPr lang="fa-IR" sz="4000" b="1" dirty="0">
              <a:solidFill>
                <a:srgbClr val="002060"/>
              </a:solidFill>
              <a:latin typeface="Times New Roman" panose="02020603050405020304" pitchFamily="18" charset="0"/>
              <a:cs typeface="B Titr" panose="00000700000000000000" pitchFamily="2" charset="-78"/>
            </a:endParaRPr>
          </a:p>
          <a:p>
            <a:r>
              <a:rPr lang="fa-IR" sz="4000" b="1" dirty="0">
                <a:solidFill>
                  <a:srgbClr val="002060"/>
                </a:solidFill>
                <a:latin typeface="Times New Roman" panose="02020603050405020304" pitchFamily="18" charset="0"/>
                <a:cs typeface="B Titr" panose="00000700000000000000" pitchFamily="2" charset="-78"/>
              </a:rPr>
              <a:t>و دکتری تخصصی پژوهشی </a:t>
            </a:r>
            <a:r>
              <a:rPr lang="en-US" sz="4000" b="1" dirty="0">
                <a:solidFill>
                  <a:srgbClr val="002060"/>
                </a:solidFill>
                <a:latin typeface="Times New Roman" panose="02020603050405020304" pitchFamily="18" charset="0"/>
                <a:cs typeface="B Titr" panose="00000700000000000000" pitchFamily="2" charset="-78"/>
              </a:rPr>
              <a:t>(</a:t>
            </a:r>
            <a:r>
              <a:rPr lang="en-US" sz="4000" b="1" dirty="0" err="1">
                <a:solidFill>
                  <a:srgbClr val="002060"/>
                </a:solidFill>
                <a:latin typeface="Times New Roman" panose="02020603050405020304" pitchFamily="18" charset="0"/>
                <a:cs typeface="B Titr" panose="00000700000000000000" pitchFamily="2" charset="-78"/>
              </a:rPr>
              <a:t>Ph.D</a:t>
            </a:r>
            <a:r>
              <a:rPr lang="en-US" sz="4000" b="1" dirty="0">
                <a:solidFill>
                  <a:srgbClr val="002060"/>
                </a:solidFill>
                <a:latin typeface="Times New Roman" panose="02020603050405020304" pitchFamily="18" charset="0"/>
                <a:cs typeface="B Titr" panose="00000700000000000000" pitchFamily="2" charset="-78"/>
              </a:rPr>
              <a:t> by research)</a:t>
            </a:r>
            <a:endParaRPr lang="fa-IR" sz="4000" dirty="0">
              <a:solidFill>
                <a:srgbClr val="002060"/>
              </a:solidFill>
              <a:cs typeface="B Titr" panose="00000700000000000000" pitchFamily="2" charset="-78"/>
            </a:endParaRPr>
          </a:p>
        </p:txBody>
      </p:sp>
      <p:sp>
        <p:nvSpPr>
          <p:cNvPr id="2" name="Slide Number Placeholder 1">
            <a:extLst>
              <a:ext uri="{FF2B5EF4-FFF2-40B4-BE49-F238E27FC236}">
                <a16:creationId xmlns:a16="http://schemas.microsoft.com/office/drawing/2014/main" id="{3BA05166-6720-44A6-A3E3-84B239A37F48}"/>
              </a:ext>
            </a:extLst>
          </p:cNvPr>
          <p:cNvSpPr>
            <a:spLocks noGrp="1"/>
          </p:cNvSpPr>
          <p:nvPr>
            <p:ph type="sldNum" sz="quarter" idx="12"/>
          </p:nvPr>
        </p:nvSpPr>
        <p:spPr>
          <a:xfrm>
            <a:off x="5040059" y="5911403"/>
            <a:ext cx="2111881" cy="399244"/>
          </a:xfrm>
        </p:spPr>
        <p:txBody>
          <a:bodyPr/>
          <a:lstStyle/>
          <a:p>
            <a:pPr algn="ctr"/>
            <a:fld id="{579D9C67-7A85-408B-9FE5-31A63F206F51}" type="slidenum">
              <a:rPr lang="fa-IR" sz="1500" b="1" smtClean="0">
                <a:solidFill>
                  <a:srgbClr val="002060"/>
                </a:solidFill>
              </a:rPr>
              <a:pPr algn="ctr"/>
              <a:t>7</a:t>
            </a:fld>
            <a:endParaRPr lang="fa-IR" sz="1500" b="1" dirty="0">
              <a:solidFill>
                <a:srgbClr val="002060"/>
              </a:solidFill>
            </a:endParaRPr>
          </a:p>
        </p:txBody>
      </p:sp>
      <p:pic>
        <p:nvPicPr>
          <p:cNvPr id="1026" name="Picture 2">
            <a:extLst>
              <a:ext uri="{FF2B5EF4-FFF2-40B4-BE49-F238E27FC236}">
                <a16:creationId xmlns:a16="http://schemas.microsoft.com/office/drawing/2014/main" id="{9293E75C-E4F1-4726-A72F-18D746362A2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9674" y="5263539"/>
            <a:ext cx="2980173" cy="1295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750997"/>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B580FF5A-C6ED-4BFD-91B7-EA6166242786}"/>
              </a:ext>
            </a:extLst>
          </p:cNvPr>
          <p:cNvSpPr>
            <a:spLocks noGrp="1"/>
          </p:cNvSpPr>
          <p:nvPr>
            <p:ph type="ctrTitle"/>
          </p:nvPr>
        </p:nvSpPr>
        <p:spPr>
          <a:xfrm>
            <a:off x="9105365" y="1346855"/>
            <a:ext cx="3323651" cy="3255264"/>
          </a:xfrm>
        </p:spPr>
        <p:txBody>
          <a:bodyPr>
            <a:normAutofit/>
          </a:bodyPr>
          <a:lstStyle/>
          <a:p>
            <a:pPr algn="ctr"/>
            <a:r>
              <a:rPr lang="fa-IR" altLang="en-US" sz="4500" b="1" kern="0" dirty="0">
                <a:solidFill>
                  <a:schemeClr val="accent4">
                    <a:lumMod val="50000"/>
                  </a:schemeClr>
                </a:solidFill>
                <a:latin typeface="Arial"/>
                <a:cs typeface="B Nazanin" panose="00000400000000000000" pitchFamily="2" charset="-78"/>
              </a:rPr>
              <a:t>ثبت نام و</a:t>
            </a:r>
            <a:br>
              <a:rPr lang="fa-IR" altLang="en-US" sz="4500" b="1" kern="0" dirty="0">
                <a:solidFill>
                  <a:schemeClr val="accent4">
                    <a:lumMod val="50000"/>
                  </a:schemeClr>
                </a:solidFill>
                <a:latin typeface="Arial"/>
                <a:cs typeface="B Nazanin" panose="00000400000000000000" pitchFamily="2" charset="-78"/>
              </a:rPr>
            </a:br>
            <a:br>
              <a:rPr lang="fa-IR" altLang="en-US" sz="4500" b="1" kern="0" dirty="0">
                <a:solidFill>
                  <a:schemeClr val="accent4">
                    <a:lumMod val="50000"/>
                  </a:schemeClr>
                </a:solidFill>
                <a:latin typeface="Arial"/>
                <a:cs typeface="B Nazanin" panose="00000400000000000000" pitchFamily="2" charset="-78"/>
              </a:rPr>
            </a:br>
            <a:r>
              <a:rPr lang="fa-IR" altLang="en-US" sz="4500" b="1" kern="0" dirty="0">
                <a:solidFill>
                  <a:schemeClr val="accent4">
                    <a:lumMod val="50000"/>
                  </a:schemeClr>
                </a:solidFill>
                <a:latin typeface="Arial"/>
                <a:cs typeface="B Nazanin" panose="00000400000000000000" pitchFamily="2" charset="-78"/>
              </a:rPr>
              <a:t> انتخاب واحد</a:t>
            </a:r>
            <a:endParaRPr lang="en-US" sz="4500" dirty="0">
              <a:solidFill>
                <a:schemeClr val="accent4">
                  <a:lumMod val="50000"/>
                </a:schemeClr>
              </a:solidFill>
              <a:cs typeface="B Nazanin" panose="00000400000000000000" pitchFamily="2" charset="-78"/>
            </a:endParaRPr>
          </a:p>
        </p:txBody>
      </p:sp>
      <p:sp>
        <p:nvSpPr>
          <p:cNvPr id="2" name="Slide Number Placeholder 1">
            <a:extLst>
              <a:ext uri="{FF2B5EF4-FFF2-40B4-BE49-F238E27FC236}">
                <a16:creationId xmlns:a16="http://schemas.microsoft.com/office/drawing/2014/main" id="{9973E0F3-9348-4C3E-9CAE-DC957A0D2431}"/>
              </a:ext>
            </a:extLst>
          </p:cNvPr>
          <p:cNvSpPr>
            <a:spLocks noGrp="1"/>
          </p:cNvSpPr>
          <p:nvPr>
            <p:ph type="sldNum" sz="quarter" idx="12"/>
          </p:nvPr>
        </p:nvSpPr>
        <p:spPr>
          <a:xfrm>
            <a:off x="4812885" y="6340961"/>
            <a:ext cx="1530927" cy="365125"/>
          </a:xfrm>
        </p:spPr>
        <p:txBody>
          <a:bodyPr/>
          <a:lstStyle/>
          <a:p>
            <a:pPr algn="ctr"/>
            <a:fld id="{579D9C67-7A85-408B-9FE5-31A63F206F51}" type="slidenum">
              <a:rPr lang="fa-IR" sz="1500" smtClean="0">
                <a:solidFill>
                  <a:srgbClr val="002060"/>
                </a:solidFill>
              </a:rPr>
              <a:pPr algn="ctr"/>
              <a:t>8</a:t>
            </a:fld>
            <a:endParaRPr lang="fa-IR" sz="1500" dirty="0">
              <a:solidFill>
                <a:srgbClr val="002060"/>
              </a:solidFill>
            </a:endParaRPr>
          </a:p>
        </p:txBody>
      </p:sp>
      <p:sp>
        <p:nvSpPr>
          <p:cNvPr id="7" name="TextBox 6">
            <a:extLst>
              <a:ext uri="{FF2B5EF4-FFF2-40B4-BE49-F238E27FC236}">
                <a16:creationId xmlns:a16="http://schemas.microsoft.com/office/drawing/2014/main" id="{70CB3367-4031-4533-8F39-0107F405B00E}"/>
              </a:ext>
            </a:extLst>
          </p:cNvPr>
          <p:cNvSpPr txBox="1"/>
          <p:nvPr/>
        </p:nvSpPr>
        <p:spPr>
          <a:xfrm>
            <a:off x="0" y="1210615"/>
            <a:ext cx="9105364" cy="3323987"/>
          </a:xfrm>
          <a:prstGeom prst="rect">
            <a:avLst/>
          </a:prstGeom>
          <a:noFill/>
        </p:spPr>
        <p:txBody>
          <a:bodyPr wrap="square">
            <a:spAutoFit/>
          </a:bodyPr>
          <a:lstStyle/>
          <a:p>
            <a:pPr algn="ctr" rtl="1"/>
            <a:r>
              <a:rPr lang="fa-IR" altLang="en-US" sz="3500" b="1" dirty="0">
                <a:solidFill>
                  <a:srgbClr val="002060"/>
                </a:solidFill>
                <a:cs typeface="B Nazanin" panose="00000400000000000000" pitchFamily="2" charset="-78"/>
              </a:rPr>
              <a:t>دانشجو موظف است </a:t>
            </a:r>
            <a:r>
              <a:rPr lang="fa-IR" altLang="en-US" sz="3500" b="1" u="sng" dirty="0">
                <a:solidFill>
                  <a:srgbClr val="002060"/>
                </a:solidFill>
                <a:cs typeface="B Nazanin" panose="00000400000000000000" pitchFamily="2" charset="-78"/>
              </a:rPr>
              <a:t>در هر نیمسال تحصیلی طبق تقویم دانشگاه </a:t>
            </a:r>
            <a:r>
              <a:rPr lang="fa-IR" altLang="en-US" sz="3500" b="1" dirty="0">
                <a:solidFill>
                  <a:srgbClr val="002060"/>
                </a:solidFill>
                <a:cs typeface="B Nazanin" panose="00000400000000000000" pitchFamily="2" charset="-78"/>
              </a:rPr>
              <a:t>برای ثبت نام و انتخاب واحد به اداره آموزش مراجعه نماید.</a:t>
            </a:r>
          </a:p>
          <a:p>
            <a:pPr algn="ctr" rtl="1"/>
            <a:r>
              <a:rPr lang="fa-IR" altLang="en-US" sz="3500" b="1" dirty="0">
                <a:solidFill>
                  <a:schemeClr val="accent1">
                    <a:lumMod val="50000"/>
                  </a:schemeClr>
                </a:solidFill>
                <a:cs typeface="B Nazanin" panose="00000400000000000000" pitchFamily="2" charset="-78"/>
              </a:rPr>
              <a:t> </a:t>
            </a:r>
            <a:r>
              <a:rPr lang="fa-IR" altLang="en-US" sz="3500" b="1" dirty="0">
                <a:solidFill>
                  <a:srgbClr val="002060"/>
                </a:solidFill>
                <a:cs typeface="B Nazanin" panose="00000400000000000000" pitchFamily="2" charset="-78"/>
              </a:rPr>
              <a:t>عدم مراجعه دانشجو برای نام نویسی برای یک نیمسال بدون اطلاع و عذر موجه به منزله </a:t>
            </a:r>
            <a:r>
              <a:rPr lang="fa-IR" altLang="en-US" sz="3500" b="1" u="sng" dirty="0">
                <a:solidFill>
                  <a:srgbClr val="002060"/>
                </a:solidFill>
                <a:cs typeface="B Nazanin" panose="00000400000000000000" pitchFamily="2" charset="-78"/>
              </a:rPr>
              <a:t>ترک تحصیل </a:t>
            </a:r>
            <a:r>
              <a:rPr lang="fa-IR" altLang="en-US" sz="3500" b="1" dirty="0">
                <a:solidFill>
                  <a:srgbClr val="002060"/>
                </a:solidFill>
                <a:cs typeface="B Nazanin" panose="00000400000000000000" pitchFamily="2" charset="-78"/>
              </a:rPr>
              <a:t>است و دانشجو از ادامه تحصیل محروم می گردد.</a:t>
            </a:r>
            <a:endParaRPr lang="en-US" altLang="en-US" sz="3500" b="1" dirty="0">
              <a:solidFill>
                <a:srgbClr val="002060"/>
              </a:solidFill>
              <a:cs typeface="B Nazanin" panose="00000400000000000000" pitchFamily="2" charset="-78"/>
            </a:endParaRPr>
          </a:p>
        </p:txBody>
      </p:sp>
      <p:pic>
        <p:nvPicPr>
          <p:cNvPr id="6146" name="Picture 2" descr="باک | تصویر پسر دانشجو با کیف و کتاب">
            <a:extLst>
              <a:ext uri="{FF2B5EF4-FFF2-40B4-BE49-F238E27FC236}">
                <a16:creationId xmlns:a16="http://schemas.microsoft.com/office/drawing/2014/main" id="{C385C7CA-7B1E-4708-8D59-0967E0A00936}"/>
              </a:ext>
            </a:extLst>
          </p:cNvPr>
          <p:cNvPicPr>
            <a:picLocks noChangeAspect="1" noChangeArrowheads="1"/>
          </p:cNvPicPr>
          <p:nvPr/>
        </p:nvPicPr>
        <p:blipFill>
          <a:blip r:embed="rId2">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flipH="1">
            <a:off x="7979793" y="4303824"/>
            <a:ext cx="2276453" cy="241464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928214"/>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B6FB4-358F-48C6-91C7-45824EFC1E33}"/>
              </a:ext>
            </a:extLst>
          </p:cNvPr>
          <p:cNvSpPr>
            <a:spLocks noGrp="1"/>
          </p:cNvSpPr>
          <p:nvPr>
            <p:ph type="ctrTitle"/>
          </p:nvPr>
        </p:nvSpPr>
        <p:spPr>
          <a:xfrm>
            <a:off x="9478852" y="1606639"/>
            <a:ext cx="4508507" cy="914400"/>
          </a:xfrm>
        </p:spPr>
        <p:txBody>
          <a:bodyPr>
            <a:normAutofit/>
          </a:bodyPr>
          <a:lstStyle/>
          <a:p>
            <a:r>
              <a:rPr lang="fa-IR" altLang="en-US" sz="4500" b="1" kern="0" dirty="0">
                <a:solidFill>
                  <a:schemeClr val="accent3">
                    <a:lumMod val="50000"/>
                  </a:schemeClr>
                </a:solidFill>
                <a:latin typeface="Arial"/>
                <a:cs typeface="B Nazanin" panose="00000400000000000000" pitchFamily="2" charset="-78"/>
              </a:rPr>
              <a:t>نظام آموزشی</a:t>
            </a:r>
            <a:endParaRPr lang="fa-IR" sz="4500" dirty="0">
              <a:solidFill>
                <a:schemeClr val="accent3">
                  <a:lumMod val="50000"/>
                </a:schemeClr>
              </a:solidFill>
              <a:cs typeface="B Nazanin" panose="00000400000000000000" pitchFamily="2" charset="-78"/>
            </a:endParaRPr>
          </a:p>
        </p:txBody>
      </p:sp>
      <p:sp>
        <p:nvSpPr>
          <p:cNvPr id="3" name="Subtitle 2">
            <a:extLst>
              <a:ext uri="{FF2B5EF4-FFF2-40B4-BE49-F238E27FC236}">
                <a16:creationId xmlns:a16="http://schemas.microsoft.com/office/drawing/2014/main" id="{FE1E7943-44F9-40AD-BF21-F565B62D41B9}"/>
              </a:ext>
            </a:extLst>
          </p:cNvPr>
          <p:cNvSpPr>
            <a:spLocks noGrp="1"/>
          </p:cNvSpPr>
          <p:nvPr>
            <p:ph type="subTitle" idx="1"/>
          </p:nvPr>
        </p:nvSpPr>
        <p:spPr>
          <a:xfrm>
            <a:off x="0" y="940158"/>
            <a:ext cx="9208394" cy="5615188"/>
          </a:xfrm>
        </p:spPr>
        <p:txBody>
          <a:bodyPr>
            <a:normAutofit/>
          </a:bodyPr>
          <a:lstStyle/>
          <a:p>
            <a:pPr algn="ctr"/>
            <a:r>
              <a:rPr lang="fa-IR" sz="2500" b="1" dirty="0">
                <a:solidFill>
                  <a:srgbClr val="002060"/>
                </a:solidFill>
                <a:cs typeface="B Nazanin" panose="00000400000000000000" pitchFamily="2" charset="-78"/>
              </a:rPr>
              <a:t>آموزش در تمام دانشگاه های کشور مبتنی بر نظام واحدی است. در نظام واحدی، ارزش هر درس با تعداد واحد های آن درس سنجیده می شود و قبولی دانشجو در یک درس، به همان درس محدود است.</a:t>
            </a:r>
            <a:endParaRPr lang="en-US" sz="2500" b="1" dirty="0">
              <a:solidFill>
                <a:srgbClr val="002060"/>
              </a:solidFill>
              <a:cs typeface="B Nazanin" panose="00000400000000000000" pitchFamily="2" charset="-78"/>
            </a:endParaRPr>
          </a:p>
          <a:p>
            <a:pPr marL="342900" indent="-342900" algn="ctr">
              <a:buFontTx/>
              <a:buChar char="-"/>
            </a:pPr>
            <a:r>
              <a:rPr lang="fa-IR" sz="2500" b="1" dirty="0">
                <a:solidFill>
                  <a:srgbClr val="002060"/>
                </a:solidFill>
                <a:cs typeface="B Nazanin" panose="00000400000000000000" pitchFamily="2" charset="-78"/>
              </a:rPr>
              <a:t>هر واحد درسی، مقدار یا میزان درسی است که مفاد آن به ترتیب به صورت</a:t>
            </a:r>
          </a:p>
          <a:p>
            <a:pPr marL="342900" indent="-342900" algn="ctr">
              <a:buFontTx/>
              <a:buChar char="-"/>
            </a:pPr>
            <a:r>
              <a:rPr lang="fa-IR" sz="2500" b="1" dirty="0">
                <a:solidFill>
                  <a:srgbClr val="002060"/>
                </a:solidFill>
                <a:cs typeface="B Nazanin" panose="00000400000000000000" pitchFamily="2" charset="-78"/>
              </a:rPr>
              <a:t>نظری 17 ساعت</a:t>
            </a:r>
          </a:p>
          <a:p>
            <a:pPr marL="342900" indent="-342900" algn="ctr">
              <a:buFontTx/>
              <a:buChar char="-"/>
            </a:pPr>
            <a:r>
              <a:rPr lang="fa-IR" sz="2500" b="1" dirty="0">
                <a:solidFill>
                  <a:srgbClr val="002060"/>
                </a:solidFill>
                <a:cs typeface="B Nazanin" panose="00000400000000000000" pitchFamily="2" charset="-78"/>
              </a:rPr>
              <a:t>عملی یا آزمایشگاهی 34 ساعت</a:t>
            </a:r>
          </a:p>
          <a:p>
            <a:pPr marL="342900" indent="-342900" algn="ctr">
              <a:buFontTx/>
              <a:buChar char="-"/>
            </a:pPr>
            <a:r>
              <a:rPr lang="fa-IR" sz="2500" b="1" dirty="0">
                <a:solidFill>
                  <a:srgbClr val="002060"/>
                </a:solidFill>
                <a:cs typeface="B Nazanin" panose="00000400000000000000" pitchFamily="2" charset="-78"/>
              </a:rPr>
              <a:t>کارگاهی و کارآموزی 51 ساعت</a:t>
            </a:r>
          </a:p>
          <a:p>
            <a:pPr marL="342900" indent="-342900" algn="ctr">
              <a:buFontTx/>
              <a:buChar char="-"/>
            </a:pPr>
            <a:r>
              <a:rPr lang="fa-IR" sz="2500" b="1" dirty="0">
                <a:solidFill>
                  <a:srgbClr val="002060"/>
                </a:solidFill>
                <a:cs typeface="B Nazanin" panose="00000400000000000000" pitchFamily="2" charset="-78"/>
              </a:rPr>
              <a:t> کارورزی 68 ساعت</a:t>
            </a:r>
          </a:p>
          <a:p>
            <a:pPr marL="342900" indent="-342900" algn="ctr">
              <a:buFontTx/>
              <a:buChar char="-"/>
            </a:pPr>
            <a:r>
              <a:rPr lang="fa-IR" sz="2500" b="1" dirty="0">
                <a:solidFill>
                  <a:srgbClr val="002060"/>
                </a:solidFill>
                <a:cs typeface="B Nazanin" panose="00000400000000000000" pitchFamily="2" charset="-78"/>
              </a:rPr>
              <a:t>کارآموزی در عرصه 102 ساعت </a:t>
            </a:r>
          </a:p>
          <a:p>
            <a:pPr marL="342900" indent="-342900" algn="ctr">
              <a:buFontTx/>
              <a:buChar char="-"/>
            </a:pPr>
            <a:r>
              <a:rPr lang="fa-IR" sz="2500" b="1" dirty="0">
                <a:solidFill>
                  <a:srgbClr val="002060"/>
                </a:solidFill>
                <a:cs typeface="B Nazanin" panose="00000400000000000000" pitchFamily="2" charset="-78"/>
              </a:rPr>
              <a:t>در طول یک نیمسال تحصیلی، طبق برنامه مصوب شورای عالی برنامه ریزی </a:t>
            </a:r>
          </a:p>
          <a:p>
            <a:pPr marL="342900" indent="-342900" algn="ctr">
              <a:buFontTx/>
              <a:buChar char="-"/>
            </a:pPr>
            <a:endParaRPr lang="fa-IR" sz="2500" b="1" dirty="0">
              <a:solidFill>
                <a:srgbClr val="002060"/>
              </a:solidFill>
              <a:cs typeface="B Nazanin" panose="00000400000000000000" pitchFamily="2" charset="-78"/>
            </a:endParaRPr>
          </a:p>
          <a:p>
            <a:pPr algn="ctr"/>
            <a:endParaRPr lang="fa-IR" sz="2500" b="1" dirty="0">
              <a:solidFill>
                <a:srgbClr val="002060"/>
              </a:solidFill>
              <a:cs typeface="B Nazanin" panose="00000400000000000000" pitchFamily="2" charset="-78"/>
            </a:endParaRPr>
          </a:p>
        </p:txBody>
      </p:sp>
      <p:sp>
        <p:nvSpPr>
          <p:cNvPr id="4" name="Slide Number Placeholder 3">
            <a:extLst>
              <a:ext uri="{FF2B5EF4-FFF2-40B4-BE49-F238E27FC236}">
                <a16:creationId xmlns:a16="http://schemas.microsoft.com/office/drawing/2014/main" id="{7252BD6F-0F3C-4C2E-B461-11C4960496EF}"/>
              </a:ext>
            </a:extLst>
          </p:cNvPr>
          <p:cNvSpPr>
            <a:spLocks noGrp="1"/>
          </p:cNvSpPr>
          <p:nvPr>
            <p:ph type="sldNum" sz="quarter" idx="12"/>
          </p:nvPr>
        </p:nvSpPr>
        <p:spPr>
          <a:xfrm>
            <a:off x="4259093" y="6372783"/>
            <a:ext cx="1530927" cy="365125"/>
          </a:xfrm>
        </p:spPr>
        <p:txBody>
          <a:bodyPr/>
          <a:lstStyle/>
          <a:p>
            <a:pPr algn="ctr"/>
            <a:fld id="{579D9C67-7A85-408B-9FE5-31A63F206F51}" type="slidenum">
              <a:rPr lang="fa-IR" sz="1500" smtClean="0">
                <a:solidFill>
                  <a:srgbClr val="002060"/>
                </a:solidFill>
              </a:rPr>
              <a:pPr algn="ctr"/>
              <a:t>9</a:t>
            </a:fld>
            <a:endParaRPr lang="fa-IR" sz="1500" dirty="0">
              <a:solidFill>
                <a:srgbClr val="002060"/>
              </a:solidFill>
            </a:endParaRPr>
          </a:p>
        </p:txBody>
      </p:sp>
      <p:pic>
        <p:nvPicPr>
          <p:cNvPr id="7174" name="Picture 6" descr="نمایشگاه بین المللی کتاب تهران | دانشگاه علوم پزشکی کرمانشاه">
            <a:extLst>
              <a:ext uri="{FF2B5EF4-FFF2-40B4-BE49-F238E27FC236}">
                <a16:creationId xmlns:a16="http://schemas.microsoft.com/office/drawing/2014/main" id="{CA988CA2-66B6-4623-A1B9-2BCC57A5B3C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6867" y="2911698"/>
            <a:ext cx="217114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529465"/>
      </p:ext>
    </p:extLst>
  </p:cSld>
  <p:clrMapOvr>
    <a:masterClrMapping/>
  </p:clrMapOvr>
  <p:transition spd="slow">
    <p:cover/>
  </p:transition>
</p:sld>
</file>

<file path=ppt/theme/theme1.xml><?xml version="1.0" encoding="utf-8"?>
<a:theme xmlns:a="http://schemas.openxmlformats.org/drawingml/2006/main" name="Fra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1140</TotalTime>
  <Words>2413</Words>
  <Application>Microsoft Office PowerPoint</Application>
  <PresentationFormat>Widescreen</PresentationFormat>
  <Paragraphs>258</Paragraphs>
  <Slides>49</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49</vt:i4>
      </vt:variant>
    </vt:vector>
  </HeadingPairs>
  <TitlesOfParts>
    <vt:vector size="62" baseType="lpstr">
      <vt:lpstr>Arial</vt:lpstr>
      <vt:lpstr>B Nazanin</vt:lpstr>
      <vt:lpstr>B Titr</vt:lpstr>
      <vt:lpstr>B Zar</vt:lpstr>
      <vt:lpstr>Calibri</vt:lpstr>
      <vt:lpstr>Corbel</vt:lpstr>
      <vt:lpstr>IranNastaliq</vt:lpstr>
      <vt:lpstr>Times New Roman</vt:lpstr>
      <vt:lpstr>Wingdings</vt:lpstr>
      <vt:lpstr>Wingdings 2</vt:lpstr>
      <vt:lpstr>دک</vt:lpstr>
      <vt:lpstr>Frame</vt:lpstr>
      <vt:lpstr>Basis</vt:lpstr>
      <vt:lpstr>PowerPoint Presentation</vt:lpstr>
      <vt:lpstr> آشنایی با مدیریت تحصیلات تکمیلی دانشگاه</vt:lpstr>
      <vt:lpstr>PowerPoint Presentation</vt:lpstr>
      <vt:lpstr>PowerPoint Presentation</vt:lpstr>
      <vt:lpstr>PowerPoint Presentation</vt:lpstr>
      <vt:lpstr>PowerPoint Presentation</vt:lpstr>
      <vt:lpstr>PowerPoint Presentation</vt:lpstr>
      <vt:lpstr>ثبت نام و   انتخاب واحد</vt:lpstr>
      <vt:lpstr>نظام آموزشی</vt:lpstr>
      <vt:lpstr>تعداد واحدهای مقطع دکتری تخصصی(Ph.D)   </vt:lpstr>
      <vt:lpstr>PowerPoint Presentation</vt:lpstr>
      <vt:lpstr>دروس  کمبود  یا جبرانی  (مقطع دکتر تخصصی): </vt:lpstr>
      <vt:lpstr>PowerPoint Presentation</vt:lpstr>
      <vt:lpstr>مدت مجاز تحصیل:</vt:lpstr>
      <vt:lpstr>PowerPoint Presentation</vt:lpstr>
      <vt:lpstr>  پرداخت کمک هزینه به دانشجو لغایت نیمسال نهم صورت می پذیرد.   از نیمسال یازدهم نیز دانشجو ملزم به پرداخت شهریه به میزان شهریه دانشجویان پردیس خودگردان می باشد. </vt:lpstr>
      <vt:lpstr>PowerPoint Presentation</vt:lpstr>
      <vt:lpstr>نحوه پرداخت  کمک هزینه  بر اساس ساعت کارکرد</vt:lpstr>
      <vt:lpstr>PowerPoint Presentation</vt:lpstr>
      <vt:lpstr>حضور  و غیاب</vt:lpstr>
      <vt:lpstr>حداقل نمره قبولی دروس اختصاصی اجباری و اختصاصی اختیاری 14 و دروس کمبود یا جبرانی 12 می باشد.  در صورت مردودی دانشجو در یکی از دروس اختصاصی اختیاری، دانشجو می تواند یکی دیگر از دروس اختیاری را اخذ نموده و  بگذراند. در این صورت نمرات کلیه دروس اعم از قبولی و مردودی در کارنامه ثبت و در میانگین کل منظور می شود. </vt:lpstr>
      <vt:lpstr>در صورتیکه ارزشیابی دانشجو در یک درس موکول به فعالیتهای نیمسال بعدی باشد نمره دانشجو ناتمام (ثبت موقت) اعلام می شود و باید نمره حداکثر تا پایان نیمسال بعدی به نمره قطعی تبدیل گردد. در غیر این صورت درس توسط دانشگاه حذف می گردد.   نمرات باید توسط اساتید در بازه زمانی مشخص شده ثبت شود و نمره توسط دانشکده ها چک گردد و در صورت اشتباه در وضعیت نمره جهت اصلاح به دانشگاه اعلام نمایند.  </vt:lpstr>
      <vt:lpstr>میانگین نمرات دکتری تخصصی (Ph.D) :</vt:lpstr>
      <vt:lpstr>آزمون جامع:  </vt:lpstr>
      <vt:lpstr>شرایط معرفی دانشجو به آزمون جامع</vt:lpstr>
      <vt:lpstr>نمرات آزمون زبان قابل قبول</vt:lpstr>
      <vt:lpstr>مراحل آزمون جامع:</vt:lpstr>
      <vt:lpstr>PowerPoint Presentation</vt:lpstr>
      <vt:lpstr>PowerPoint Presentation</vt:lpstr>
      <vt:lpstr>PowerPoint Presentation</vt:lpstr>
      <vt:lpstr>PowerPoint Presentation</vt:lpstr>
      <vt:lpstr>ارزش نمرات ارزیابی مستمر طول دوره، آزمون کتبی و آزمون شفاهی، به ترتیب 10، 60، 30 درصد کل نمره آزمون جامع است.  </vt:lpstr>
      <vt:lpstr>دانشجو پس از مردودی در 2 آزمون جامع از تحصیل محروم  می گردد. دانشجو فقط دو نیمسال می تواند در انتظار آزمون جامع باشد.   تحصیلات تکمیلی دانشکده بایستی پس از اعلام قبولی در آزمون جامع، درخواست انتخاب واحد پایان نامه را به تحصیلات تکمیلی دانشگاه جهت ثبت در سیستم آموزشی سما  ارسال نماید.   نمره آزمون جامع در کارنامه ثبت می گردد ولی در میانگین کل نمرات محاسبه نخواهد شد. </vt:lpstr>
      <vt:lpstr> (مشروط بر اینکه در همان نیمسال گواهی پزشک ارائه گردد )</vt:lpstr>
      <vt:lpstr>دانشجو موظف است کلیه درخواست های آموزشی خود را (اعم از مرخصی تحصیلی، تمدید سنوات تحصیلی، انتخاب واحد بیش از سقف مجاز، میهمانی و ...) حداکثر دو هفته قبل از شروع هر نیمسال تحصیلی به گروه آموزشی و دانشکده ذیربط ارائه نماید.  </vt:lpstr>
      <vt:lpstr>PowerPoint Presentation</vt:lpstr>
      <vt:lpstr>تغییر رشته و جابجایی در مقطع دکتری تخصصی(Ph.D) ممنوع می باشد.</vt:lpstr>
      <vt:lpstr>انتقالی در مقطع دکتری تخصصی (Ph.D) ممنوع می باشد.  مگر در شرایط مشروحه ذیل:</vt:lpstr>
      <vt:lpstr>PowerPoint Presentation</vt:lpstr>
      <vt:lpstr>PowerPoint Presentation</vt:lpstr>
      <vt:lpstr>PowerPoint Presentation</vt:lpstr>
      <vt:lpstr>- حضور فیزیکی مناسب - کسب نمره قابل قبول از کارپوشه (Log Book) - ارائه گزارش پیشرفت از پایان نامه در هر نیمسال تحصیلی - اخذ پذیرش و یا چاپ یک مقاله به زبان انگلیسی منتج از پایان نامه به عنوان نویسنده اول در یکی از مجلات گروه اول </vt:lpstr>
      <vt:lpstr>اگر انجام پروژه تحقیقاتی منجر به  ثبت بین المللی اختراع، اکتشاف، Patent و یا تولید محصولات آزمایشگاهی و دارویی شود این مورد می تواند با تشخیص شورای تحصیلات تکمیلی دانشگاه  جایگزین یک مقاله گردد.</vt:lpstr>
      <vt:lpstr>- حضور فیزیکی مناسب - ارائه گزارش پیشرفت از پایان نامه در هر نیمسال تحصیلی - اخذ پذیرش و یا چاپ سه مقاله منتج از پایان نامه به عنوان نویسنده اول در یکی از مجلات علمی –پژوهشی معتبر نمایه نامه های بین المللی شده (ISI, Pub Med) . یکی از مجلات بایستی دارای ضریب تاثیر یا Impact Factor (IF) مساوی و یا بیشتر از یک باشد. از این سه مقاله فقط یک مقاله در مجلات خود موسسه باشد. </vt:lpstr>
      <vt:lpstr>اگر انجام پروژه تحقیقاتی منجر به  ثبت بین المللی اختراع، اکتشاف، Patent و یا تولید محصولات ارزشمند پزشکی و دارویی شود با تشخیص شورای تحصیلات تکمیلی دانشگاه و  تایید کمیته ابداعات و اختراعات معاونت تحقیقات و فناوری وزارت متبوع این مورد می تواند جایگزین یک تا سه مقاله گردد.</vt:lpstr>
      <vt:lpstr>نحوه ارزشیابی  پایان نامه</vt:lpstr>
      <vt:lpstr>رتبه و نمره پایان نامه در کارنامه ثبت می شود ولی در میانگین کل محاسبه نمی گردد. </vt:lpstr>
      <vt:lpstr>امام علی  علیه السلام: فضاى هر ظرفى در   اثر محتواى خود تنگ‏تر مى‏شود مگر ظرف دانش كه  با تحصيل علوم، فضاى آن بازتر مى‏گردد.</vt:lpstr>
      <vt:lpstr>با تشکر فراوان   از توجه شما عزیزان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مریم پورجعفری جوزم</dc:creator>
  <cp:lastModifiedBy>مریم پورجعفری جوزم</cp:lastModifiedBy>
  <cp:revision>123</cp:revision>
  <dcterms:created xsi:type="dcterms:W3CDTF">2021-02-28T05:31:23Z</dcterms:created>
  <dcterms:modified xsi:type="dcterms:W3CDTF">2025-04-21T06:08:50Z</dcterms:modified>
</cp:coreProperties>
</file>